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4" r:id="rId4"/>
  </p:sldMasterIdLst>
  <p:notesMasterIdLst>
    <p:notesMasterId r:id="rId21"/>
  </p:notesMasterIdLst>
  <p:handoutMasterIdLst>
    <p:handoutMasterId r:id="rId22"/>
  </p:handoutMasterIdLst>
  <p:sldIdLst>
    <p:sldId id="295" r:id="rId5"/>
    <p:sldId id="296" r:id="rId6"/>
    <p:sldId id="304" r:id="rId7"/>
    <p:sldId id="282" r:id="rId8"/>
    <p:sldId id="306" r:id="rId9"/>
    <p:sldId id="307" r:id="rId10"/>
    <p:sldId id="312" r:id="rId11"/>
    <p:sldId id="313" r:id="rId12"/>
    <p:sldId id="286" r:id="rId13"/>
    <p:sldId id="308" r:id="rId14"/>
    <p:sldId id="309" r:id="rId15"/>
    <p:sldId id="310" r:id="rId16"/>
    <p:sldId id="311" r:id="rId17"/>
    <p:sldId id="285" r:id="rId18"/>
    <p:sldId id="297" r:id="rId19"/>
    <p:sldId id="26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AE52"/>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293" autoAdjust="0"/>
  </p:normalViewPr>
  <p:slideViewPr>
    <p:cSldViewPr snapToGrid="0">
      <p:cViewPr varScale="1">
        <p:scale>
          <a:sx n="76" d="100"/>
          <a:sy n="76" d="100"/>
        </p:scale>
        <p:origin x="946" y="62"/>
      </p:cViewPr>
      <p:guideLst/>
    </p:cSldViewPr>
  </p:slideViewPr>
  <p:outlineViewPr>
    <p:cViewPr>
      <p:scale>
        <a:sx n="33" d="100"/>
        <a:sy n="33" d="100"/>
      </p:scale>
      <p:origin x="0" y="-48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4C4971-8271-4948-A108-53AF509178DA}"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F8F30837-7717-44F0-A2B2-AC413A9B9DA7}">
      <dgm:prSet custT="1"/>
      <dgm:spPr/>
      <dgm:t>
        <a:bodyPr/>
        <a:lstStyle/>
        <a:p>
          <a:r>
            <a:rPr lang="en-US" sz="1050"/>
            <a:t>AMT_TOTAL_INCOME_RANGE: People in range between 1L-2L were having more no of loans and the defaulter's percentage overall is very less for the income group more than 5L</a:t>
          </a:r>
        </a:p>
      </dgm:t>
    </dgm:pt>
    <dgm:pt modelId="{51382A56-E394-4C0F-9E33-E56F64C537A7}" type="parTrans" cxnId="{180F0D14-711B-4E36-8E49-57A2228FCAC5}">
      <dgm:prSet/>
      <dgm:spPr/>
      <dgm:t>
        <a:bodyPr/>
        <a:lstStyle/>
        <a:p>
          <a:endParaRPr lang="en-US" sz="1050"/>
        </a:p>
      </dgm:t>
    </dgm:pt>
    <dgm:pt modelId="{FE783CD6-32BE-4456-B837-B13469E21FBE}" type="sibTrans" cxnId="{180F0D14-711B-4E36-8E49-57A2228FCAC5}">
      <dgm:prSet/>
      <dgm:spPr/>
      <dgm:t>
        <a:bodyPr/>
        <a:lstStyle/>
        <a:p>
          <a:endParaRPr lang="en-US" sz="1050"/>
        </a:p>
      </dgm:t>
    </dgm:pt>
    <dgm:pt modelId="{1C8CEB82-4562-4933-B93E-A1EA93851CB0}">
      <dgm:prSet custT="1"/>
      <dgm:spPr/>
      <dgm:t>
        <a:bodyPr/>
        <a:lstStyle/>
        <a:p>
          <a:r>
            <a:rPr lang="en-US" sz="1050"/>
            <a:t>Gender based defaulters :Male were more defaulters than females </a:t>
          </a:r>
        </a:p>
      </dgm:t>
    </dgm:pt>
    <dgm:pt modelId="{E7247EF4-90C4-4951-8C30-ABE5BB115478}" type="parTrans" cxnId="{4B4C86DF-1D63-495F-BBC1-81D90E93999A}">
      <dgm:prSet/>
      <dgm:spPr/>
      <dgm:t>
        <a:bodyPr/>
        <a:lstStyle/>
        <a:p>
          <a:endParaRPr lang="en-US" sz="1050"/>
        </a:p>
      </dgm:t>
    </dgm:pt>
    <dgm:pt modelId="{A15D924C-3E4A-47AD-AAD2-99663E81A88A}" type="sibTrans" cxnId="{4B4C86DF-1D63-495F-BBC1-81D90E93999A}">
      <dgm:prSet/>
      <dgm:spPr/>
      <dgm:t>
        <a:bodyPr/>
        <a:lstStyle/>
        <a:p>
          <a:endParaRPr lang="en-US" sz="1050"/>
        </a:p>
      </dgm:t>
    </dgm:pt>
    <dgm:pt modelId="{2813191F-022D-4F21-9DC0-930E7F4584CA}">
      <dgm:prSet custT="1"/>
      <dgm:spPr/>
      <dgm:t>
        <a:bodyPr/>
        <a:lstStyle/>
        <a:p>
          <a:r>
            <a:rPr lang="en-US" sz="1050"/>
            <a:t>INCOME_TYPE: Working income category takes more loans and the relatively high in defaulters list followed by commercial associates and pensioners, students and businessmen takes loans and pay them in time</a:t>
          </a:r>
        </a:p>
      </dgm:t>
    </dgm:pt>
    <dgm:pt modelId="{6BC19D9E-76DB-4913-B034-451647622E67}" type="parTrans" cxnId="{1C01E67C-5885-4AFB-B523-9C36FE9FCB1A}">
      <dgm:prSet/>
      <dgm:spPr/>
      <dgm:t>
        <a:bodyPr/>
        <a:lstStyle/>
        <a:p>
          <a:endParaRPr lang="en-US" sz="1050"/>
        </a:p>
      </dgm:t>
    </dgm:pt>
    <dgm:pt modelId="{88C01E57-0028-44DA-B1F5-891DBB124DEB}" type="sibTrans" cxnId="{1C01E67C-5885-4AFB-B523-9C36FE9FCB1A}">
      <dgm:prSet/>
      <dgm:spPr/>
      <dgm:t>
        <a:bodyPr/>
        <a:lstStyle/>
        <a:p>
          <a:endParaRPr lang="en-US" sz="1050"/>
        </a:p>
      </dgm:t>
    </dgm:pt>
    <dgm:pt modelId="{1FA3E5BD-3367-4EE6-AB50-E8F06386DE9B}">
      <dgm:prSet custT="1"/>
      <dgm:spPr/>
      <dgm:t>
        <a:bodyPr/>
        <a:lstStyle/>
        <a:p>
          <a:r>
            <a:rPr lang="en-US" sz="1050"/>
            <a:t>Contract Type defaulter analysis: Revolving loan contract types were relatively low defaulters compared to cash loans </a:t>
          </a:r>
        </a:p>
      </dgm:t>
    </dgm:pt>
    <dgm:pt modelId="{FA2CCFD8-9D39-4A5C-B67A-204683085136}" type="parTrans" cxnId="{22EBF4F1-4B55-4D18-A7D2-3F62C9212066}">
      <dgm:prSet/>
      <dgm:spPr/>
      <dgm:t>
        <a:bodyPr/>
        <a:lstStyle/>
        <a:p>
          <a:endParaRPr lang="en-US" sz="1050"/>
        </a:p>
      </dgm:t>
    </dgm:pt>
    <dgm:pt modelId="{14F2D7FD-5D55-4A74-935E-929D89F6C7DC}" type="sibTrans" cxnId="{22EBF4F1-4B55-4D18-A7D2-3F62C9212066}">
      <dgm:prSet/>
      <dgm:spPr/>
      <dgm:t>
        <a:bodyPr/>
        <a:lstStyle/>
        <a:p>
          <a:endParaRPr lang="en-US" sz="1050"/>
        </a:p>
      </dgm:t>
    </dgm:pt>
    <dgm:pt modelId="{0DBCC3F8-1477-4341-ACE3-4947974E6F37}">
      <dgm:prSet custT="1"/>
      <dgm:spPr/>
      <dgm:t>
        <a:bodyPr/>
        <a:lstStyle/>
        <a:p>
          <a:r>
            <a:rPr lang="en-US" sz="1050"/>
            <a:t>Real Estate type of Defaulters: The clients who own the real estates were more and the defaulters were less</a:t>
          </a:r>
        </a:p>
      </dgm:t>
    </dgm:pt>
    <dgm:pt modelId="{D095F846-76CB-4B8F-9BC2-3F4E76FBD914}" type="parTrans" cxnId="{D341AD64-BA2E-4C87-8D07-7B7D466BF32B}">
      <dgm:prSet/>
      <dgm:spPr/>
      <dgm:t>
        <a:bodyPr/>
        <a:lstStyle/>
        <a:p>
          <a:endParaRPr lang="en-US" sz="1050"/>
        </a:p>
      </dgm:t>
    </dgm:pt>
    <dgm:pt modelId="{1BB76B99-2DD8-42C6-9F07-F4AC12D989E2}" type="sibTrans" cxnId="{D341AD64-BA2E-4C87-8D07-7B7D466BF32B}">
      <dgm:prSet/>
      <dgm:spPr/>
      <dgm:t>
        <a:bodyPr/>
        <a:lstStyle/>
        <a:p>
          <a:endParaRPr lang="en-US" sz="1050"/>
        </a:p>
      </dgm:t>
    </dgm:pt>
    <dgm:pt modelId="{464E7CB8-21A8-4DEB-A139-E002DA6ADE14}">
      <dgm:prSet custT="1"/>
      <dgm:spPr/>
      <dgm:t>
        <a:bodyPr/>
        <a:lstStyle/>
        <a:p>
          <a:r>
            <a:rPr lang="en-US" sz="1050"/>
            <a:t>Housing type defaulters: People live in the apartments or own house were more likely defaulted followed by people who lives with their parents and the people live in office apartment were less defaulted</a:t>
          </a:r>
        </a:p>
      </dgm:t>
    </dgm:pt>
    <dgm:pt modelId="{658CCC08-7161-4424-8DFD-CF9C6CEFFE0A}" type="parTrans" cxnId="{FC7A18B5-9DE0-4A7B-A76E-E8CBA6A99DEC}">
      <dgm:prSet/>
      <dgm:spPr/>
      <dgm:t>
        <a:bodyPr/>
        <a:lstStyle/>
        <a:p>
          <a:endParaRPr lang="en-US" sz="1050"/>
        </a:p>
      </dgm:t>
    </dgm:pt>
    <dgm:pt modelId="{E5377404-57A1-4A4C-A2B0-55FDDE8E4093}" type="sibTrans" cxnId="{FC7A18B5-9DE0-4A7B-A76E-E8CBA6A99DEC}">
      <dgm:prSet/>
      <dgm:spPr/>
      <dgm:t>
        <a:bodyPr/>
        <a:lstStyle/>
        <a:p>
          <a:endParaRPr lang="en-US" sz="1050"/>
        </a:p>
      </dgm:t>
    </dgm:pt>
    <dgm:pt modelId="{299F31A7-8DD9-430F-82BA-1FF4F9B75978}">
      <dgm:prSet custT="1"/>
      <dgm:spPr/>
      <dgm:t>
        <a:bodyPr/>
        <a:lstStyle/>
        <a:p>
          <a:r>
            <a:rPr lang="en-US" sz="1050"/>
            <a:t>Family status defaulters: Most of the people who have taken loan are married, followed by Single/not married and civil marriage, Widows were more likely to be Re-payers and Civil marriage has the highest default rates</a:t>
          </a:r>
        </a:p>
      </dgm:t>
    </dgm:pt>
    <dgm:pt modelId="{937B7836-D62F-4B9D-A531-B4197D3237D3}" type="parTrans" cxnId="{DF3A2330-35C7-42D5-9DA5-4955D8570930}">
      <dgm:prSet/>
      <dgm:spPr/>
      <dgm:t>
        <a:bodyPr/>
        <a:lstStyle/>
        <a:p>
          <a:endParaRPr lang="en-US" sz="1050"/>
        </a:p>
      </dgm:t>
    </dgm:pt>
    <dgm:pt modelId="{4DDB4BF1-5421-4D6A-91F5-1FF9C1D5B4BE}" type="sibTrans" cxnId="{DF3A2330-35C7-42D5-9DA5-4955D8570930}">
      <dgm:prSet/>
      <dgm:spPr/>
      <dgm:t>
        <a:bodyPr/>
        <a:lstStyle/>
        <a:p>
          <a:endParaRPr lang="en-US" sz="1050"/>
        </a:p>
      </dgm:t>
    </dgm:pt>
    <dgm:pt modelId="{504E7CBE-37D2-4781-8DC6-2DE7402E2FB0}">
      <dgm:prSet custT="1"/>
      <dgm:spPr/>
      <dgm:t>
        <a:bodyPr/>
        <a:lstStyle/>
        <a:p>
          <a:r>
            <a:rPr lang="en-US" sz="1050"/>
            <a:t>Education type-based defaulters:  People with lower secondary education were more defaulters and academic degree has less defaulters</a:t>
          </a:r>
        </a:p>
      </dgm:t>
    </dgm:pt>
    <dgm:pt modelId="{F54EAA23-F056-43F3-B401-FF208D7D9B8A}" type="parTrans" cxnId="{646A492D-6655-49DC-8B58-EB970F22AA45}">
      <dgm:prSet/>
      <dgm:spPr/>
      <dgm:t>
        <a:bodyPr/>
        <a:lstStyle/>
        <a:p>
          <a:endParaRPr lang="en-US" sz="1050"/>
        </a:p>
      </dgm:t>
    </dgm:pt>
    <dgm:pt modelId="{E30A6DEF-7DD5-44A7-973C-1A5CD153D468}" type="sibTrans" cxnId="{646A492D-6655-49DC-8B58-EB970F22AA45}">
      <dgm:prSet/>
      <dgm:spPr/>
      <dgm:t>
        <a:bodyPr/>
        <a:lstStyle/>
        <a:p>
          <a:endParaRPr lang="en-US" sz="1050"/>
        </a:p>
      </dgm:t>
    </dgm:pt>
    <dgm:pt modelId="{4D6F964F-B15B-4B32-A0C7-DC4B4F0F68FD}">
      <dgm:prSet custT="1"/>
      <dgm:spPr/>
      <dgm:t>
        <a:bodyPr/>
        <a:lstStyle/>
        <a:p>
          <a:r>
            <a:rPr lang="en-US" sz="1050"/>
            <a:t>Amount Credit Range Defaulters:  People between 2L to 6L income range were more defaulters than other range of income groups</a:t>
          </a:r>
        </a:p>
      </dgm:t>
    </dgm:pt>
    <dgm:pt modelId="{85CDFEEC-0898-40A4-AF5A-04997575668A}" type="parTrans" cxnId="{44BDFC9C-3BF1-44E1-A20D-9E641FD70639}">
      <dgm:prSet/>
      <dgm:spPr/>
      <dgm:t>
        <a:bodyPr/>
        <a:lstStyle/>
        <a:p>
          <a:endParaRPr lang="en-US" sz="1050"/>
        </a:p>
      </dgm:t>
    </dgm:pt>
    <dgm:pt modelId="{FBEE3EAB-531B-4521-940A-13DEC56C3A91}" type="sibTrans" cxnId="{44BDFC9C-3BF1-44E1-A20D-9E641FD70639}">
      <dgm:prSet/>
      <dgm:spPr/>
      <dgm:t>
        <a:bodyPr/>
        <a:lstStyle/>
        <a:p>
          <a:endParaRPr lang="en-US" sz="1050"/>
        </a:p>
      </dgm:t>
    </dgm:pt>
    <dgm:pt modelId="{53D21B8D-7FA0-4C08-9812-C3F3ABD862E1}">
      <dgm:prSet custT="1"/>
      <dgm:spPr/>
      <dgm:t>
        <a:bodyPr/>
        <a:lstStyle/>
        <a:p>
          <a:r>
            <a:rPr lang="en-US" sz="1050"/>
            <a:t>Region rating based Defaulters: People from Region 3 has more defaulter followed by Region2 and Region 1</a:t>
          </a:r>
        </a:p>
      </dgm:t>
    </dgm:pt>
    <dgm:pt modelId="{E698EB30-A451-42C1-AC1B-59900FD87B90}" type="parTrans" cxnId="{AB693A1C-4FC6-49FB-8372-610E5347AD81}">
      <dgm:prSet/>
      <dgm:spPr/>
      <dgm:t>
        <a:bodyPr/>
        <a:lstStyle/>
        <a:p>
          <a:endParaRPr lang="en-US" sz="1050"/>
        </a:p>
      </dgm:t>
    </dgm:pt>
    <dgm:pt modelId="{B22DF036-9200-4228-B114-2F59C6565841}" type="sibTrans" cxnId="{AB693A1C-4FC6-49FB-8372-610E5347AD81}">
      <dgm:prSet/>
      <dgm:spPr/>
      <dgm:t>
        <a:bodyPr/>
        <a:lstStyle/>
        <a:p>
          <a:endParaRPr lang="en-US" sz="1050"/>
        </a:p>
      </dgm:t>
    </dgm:pt>
    <dgm:pt modelId="{B805BBA1-C52A-40A2-9C67-2D380F9C31DD}">
      <dgm:prSet custT="1"/>
      <dgm:spPr/>
      <dgm:t>
        <a:bodyPr/>
        <a:lstStyle/>
        <a:p>
          <a:r>
            <a:rPr lang="en-US" sz="1050"/>
            <a:t>Occupation type-based defaulters: defaulters are Low-skill Laborers, followed by Drivers and Waiters/barmen staff, Security staff, Laborers and Cooking staff</a:t>
          </a:r>
        </a:p>
      </dgm:t>
    </dgm:pt>
    <dgm:pt modelId="{F3C0382B-BC7E-4717-8F85-7A5EB2D33D07}" type="parTrans" cxnId="{63B2B98E-7F99-4F29-B380-E620E473F172}">
      <dgm:prSet/>
      <dgm:spPr/>
      <dgm:t>
        <a:bodyPr/>
        <a:lstStyle/>
        <a:p>
          <a:endParaRPr lang="en-US" sz="1050"/>
        </a:p>
      </dgm:t>
    </dgm:pt>
    <dgm:pt modelId="{74E989AE-159F-44FA-9A71-83D605C5E364}" type="sibTrans" cxnId="{63B2B98E-7F99-4F29-B380-E620E473F172}">
      <dgm:prSet/>
      <dgm:spPr/>
      <dgm:t>
        <a:bodyPr/>
        <a:lstStyle/>
        <a:p>
          <a:endParaRPr lang="en-US" sz="1050"/>
        </a:p>
      </dgm:t>
    </dgm:pt>
    <dgm:pt modelId="{33839886-03E7-4564-B76E-A8D8DE0C9825}">
      <dgm:prSet custT="1"/>
      <dgm:spPr/>
      <dgm:t>
        <a:bodyPr/>
        <a:lstStyle/>
        <a:p>
          <a:r>
            <a:rPr lang="en-US" sz="1050"/>
            <a:t>Family members-based defaulters: Children with number 9 and 11 were 100% defaulters and children with 7,8,12,14,19 were 100% Re-payers</a:t>
          </a:r>
        </a:p>
      </dgm:t>
    </dgm:pt>
    <dgm:pt modelId="{706A031A-29AC-4FD2-85CE-DD9E3DF279EE}" type="parTrans" cxnId="{CB6D8CE6-2262-4F8A-88E7-53CFAA109523}">
      <dgm:prSet/>
      <dgm:spPr/>
      <dgm:t>
        <a:bodyPr/>
        <a:lstStyle/>
        <a:p>
          <a:endParaRPr lang="en-US" sz="1050"/>
        </a:p>
      </dgm:t>
    </dgm:pt>
    <dgm:pt modelId="{2F6CD962-DDD7-4D31-832E-55645E129A60}" type="sibTrans" cxnId="{CB6D8CE6-2262-4F8A-88E7-53CFAA109523}">
      <dgm:prSet/>
      <dgm:spPr/>
      <dgm:t>
        <a:bodyPr/>
        <a:lstStyle/>
        <a:p>
          <a:endParaRPr lang="en-US" sz="1050"/>
        </a:p>
      </dgm:t>
    </dgm:pt>
    <dgm:pt modelId="{5831FBFF-E430-46E9-916A-B71175F19E67}">
      <dgm:prSet custT="1"/>
      <dgm:spPr/>
      <dgm:t>
        <a:bodyPr/>
        <a:lstStyle/>
        <a:p>
          <a:r>
            <a:rPr lang="en-US" sz="1050"/>
            <a:t>People were more likely to take the loan within 1</a:t>
          </a:r>
          <a:r>
            <a:rPr lang="en-US" sz="1050" baseline="30000"/>
            <a:t>st</a:t>
          </a:r>
          <a:r>
            <a:rPr lang="en-US" sz="1050"/>
            <a:t> 1 year of their total tenure</a:t>
          </a:r>
        </a:p>
      </dgm:t>
    </dgm:pt>
    <dgm:pt modelId="{529209ED-E9E0-4C2C-B927-FADED8C6C6FC}" type="parTrans" cxnId="{ACCB93B9-0BA2-4148-9EE4-F49C6EEED33D}">
      <dgm:prSet/>
      <dgm:spPr/>
      <dgm:t>
        <a:bodyPr/>
        <a:lstStyle/>
        <a:p>
          <a:endParaRPr lang="en-US" sz="1050"/>
        </a:p>
      </dgm:t>
    </dgm:pt>
    <dgm:pt modelId="{9640A667-7317-46D8-A811-5E4C3A092071}" type="sibTrans" cxnId="{ACCB93B9-0BA2-4148-9EE4-F49C6EEED33D}">
      <dgm:prSet/>
      <dgm:spPr/>
      <dgm:t>
        <a:bodyPr/>
        <a:lstStyle/>
        <a:p>
          <a:endParaRPr lang="en-US" sz="1050"/>
        </a:p>
      </dgm:t>
    </dgm:pt>
    <dgm:pt modelId="{AF5158E5-036F-4FA0-86C0-F4937C21F1FF}" type="pres">
      <dgm:prSet presAssocID="{C44C4971-8271-4948-A108-53AF509178DA}" presName="linear" presStyleCnt="0">
        <dgm:presLayoutVars>
          <dgm:animLvl val="lvl"/>
          <dgm:resizeHandles val="exact"/>
        </dgm:presLayoutVars>
      </dgm:prSet>
      <dgm:spPr/>
    </dgm:pt>
    <dgm:pt modelId="{BB268D3F-C88C-45D6-969F-DBC8227AAEA4}" type="pres">
      <dgm:prSet presAssocID="{F8F30837-7717-44F0-A2B2-AC413A9B9DA7}" presName="parentText" presStyleLbl="node1" presStyleIdx="0" presStyleCnt="13">
        <dgm:presLayoutVars>
          <dgm:chMax val="0"/>
          <dgm:bulletEnabled val="1"/>
        </dgm:presLayoutVars>
      </dgm:prSet>
      <dgm:spPr/>
    </dgm:pt>
    <dgm:pt modelId="{D8A6492A-AF1C-4E0F-908A-422FF66A1066}" type="pres">
      <dgm:prSet presAssocID="{FE783CD6-32BE-4456-B837-B13469E21FBE}" presName="spacer" presStyleCnt="0"/>
      <dgm:spPr/>
    </dgm:pt>
    <dgm:pt modelId="{790604F2-EB96-47CD-8040-AFF3D26220D7}" type="pres">
      <dgm:prSet presAssocID="{1C8CEB82-4562-4933-B93E-A1EA93851CB0}" presName="parentText" presStyleLbl="node1" presStyleIdx="1" presStyleCnt="13">
        <dgm:presLayoutVars>
          <dgm:chMax val="0"/>
          <dgm:bulletEnabled val="1"/>
        </dgm:presLayoutVars>
      </dgm:prSet>
      <dgm:spPr/>
    </dgm:pt>
    <dgm:pt modelId="{0B177E4A-BFF7-4C45-A4F1-9F2BA15F38E7}" type="pres">
      <dgm:prSet presAssocID="{A15D924C-3E4A-47AD-AAD2-99663E81A88A}" presName="spacer" presStyleCnt="0"/>
      <dgm:spPr/>
    </dgm:pt>
    <dgm:pt modelId="{6566C547-7D1B-4033-89A7-89804C3A4552}" type="pres">
      <dgm:prSet presAssocID="{2813191F-022D-4F21-9DC0-930E7F4584CA}" presName="parentText" presStyleLbl="node1" presStyleIdx="2" presStyleCnt="13">
        <dgm:presLayoutVars>
          <dgm:chMax val="0"/>
          <dgm:bulletEnabled val="1"/>
        </dgm:presLayoutVars>
      </dgm:prSet>
      <dgm:spPr/>
    </dgm:pt>
    <dgm:pt modelId="{ABA3C24F-B81D-4C10-9B95-13B7146DA2A5}" type="pres">
      <dgm:prSet presAssocID="{88C01E57-0028-44DA-B1F5-891DBB124DEB}" presName="spacer" presStyleCnt="0"/>
      <dgm:spPr/>
    </dgm:pt>
    <dgm:pt modelId="{45BB2FD1-0B6F-4521-A86C-B118C89FC179}" type="pres">
      <dgm:prSet presAssocID="{1FA3E5BD-3367-4EE6-AB50-E8F06386DE9B}" presName="parentText" presStyleLbl="node1" presStyleIdx="3" presStyleCnt="13">
        <dgm:presLayoutVars>
          <dgm:chMax val="0"/>
          <dgm:bulletEnabled val="1"/>
        </dgm:presLayoutVars>
      </dgm:prSet>
      <dgm:spPr/>
    </dgm:pt>
    <dgm:pt modelId="{6A4571DD-114D-464C-B4A6-8597B0B68B82}" type="pres">
      <dgm:prSet presAssocID="{14F2D7FD-5D55-4A74-935E-929D89F6C7DC}" presName="spacer" presStyleCnt="0"/>
      <dgm:spPr/>
    </dgm:pt>
    <dgm:pt modelId="{FEDEAF74-ED19-4A32-873C-6B8A854787F8}" type="pres">
      <dgm:prSet presAssocID="{0DBCC3F8-1477-4341-ACE3-4947974E6F37}" presName="parentText" presStyleLbl="node1" presStyleIdx="4" presStyleCnt="13">
        <dgm:presLayoutVars>
          <dgm:chMax val="0"/>
          <dgm:bulletEnabled val="1"/>
        </dgm:presLayoutVars>
      </dgm:prSet>
      <dgm:spPr/>
    </dgm:pt>
    <dgm:pt modelId="{43EC4CDA-032E-4CBA-B40E-B3ACE27798FE}" type="pres">
      <dgm:prSet presAssocID="{1BB76B99-2DD8-42C6-9F07-F4AC12D989E2}" presName="spacer" presStyleCnt="0"/>
      <dgm:spPr/>
    </dgm:pt>
    <dgm:pt modelId="{82B76E7B-4631-4F75-AA72-17B62F79B8C4}" type="pres">
      <dgm:prSet presAssocID="{464E7CB8-21A8-4DEB-A139-E002DA6ADE14}" presName="parentText" presStyleLbl="node1" presStyleIdx="5" presStyleCnt="13">
        <dgm:presLayoutVars>
          <dgm:chMax val="0"/>
          <dgm:bulletEnabled val="1"/>
        </dgm:presLayoutVars>
      </dgm:prSet>
      <dgm:spPr/>
    </dgm:pt>
    <dgm:pt modelId="{D5FEEED5-181F-4539-9630-5DD151B5F415}" type="pres">
      <dgm:prSet presAssocID="{E5377404-57A1-4A4C-A2B0-55FDDE8E4093}" presName="spacer" presStyleCnt="0"/>
      <dgm:spPr/>
    </dgm:pt>
    <dgm:pt modelId="{A957DBD0-4561-4B81-8B64-17C03B1C594E}" type="pres">
      <dgm:prSet presAssocID="{299F31A7-8DD9-430F-82BA-1FF4F9B75978}" presName="parentText" presStyleLbl="node1" presStyleIdx="6" presStyleCnt="13">
        <dgm:presLayoutVars>
          <dgm:chMax val="0"/>
          <dgm:bulletEnabled val="1"/>
        </dgm:presLayoutVars>
      </dgm:prSet>
      <dgm:spPr/>
    </dgm:pt>
    <dgm:pt modelId="{F0F85B37-1548-4B96-AE82-C9B21713F0B5}" type="pres">
      <dgm:prSet presAssocID="{4DDB4BF1-5421-4D6A-91F5-1FF9C1D5B4BE}" presName="spacer" presStyleCnt="0"/>
      <dgm:spPr/>
    </dgm:pt>
    <dgm:pt modelId="{5CA02B20-4089-44A5-B529-9C05CB3D5563}" type="pres">
      <dgm:prSet presAssocID="{504E7CBE-37D2-4781-8DC6-2DE7402E2FB0}" presName="parentText" presStyleLbl="node1" presStyleIdx="7" presStyleCnt="13">
        <dgm:presLayoutVars>
          <dgm:chMax val="0"/>
          <dgm:bulletEnabled val="1"/>
        </dgm:presLayoutVars>
      </dgm:prSet>
      <dgm:spPr/>
    </dgm:pt>
    <dgm:pt modelId="{58DB9E13-7BD7-4700-998C-C17C0A3C54B6}" type="pres">
      <dgm:prSet presAssocID="{E30A6DEF-7DD5-44A7-973C-1A5CD153D468}" presName="spacer" presStyleCnt="0"/>
      <dgm:spPr/>
    </dgm:pt>
    <dgm:pt modelId="{B9767B7D-3736-474E-A032-3DCED8E89CF7}" type="pres">
      <dgm:prSet presAssocID="{4D6F964F-B15B-4B32-A0C7-DC4B4F0F68FD}" presName="parentText" presStyleLbl="node1" presStyleIdx="8" presStyleCnt="13">
        <dgm:presLayoutVars>
          <dgm:chMax val="0"/>
          <dgm:bulletEnabled val="1"/>
        </dgm:presLayoutVars>
      </dgm:prSet>
      <dgm:spPr/>
    </dgm:pt>
    <dgm:pt modelId="{3D02A920-A6D2-4462-A313-A60FC274EA6B}" type="pres">
      <dgm:prSet presAssocID="{FBEE3EAB-531B-4521-940A-13DEC56C3A91}" presName="spacer" presStyleCnt="0"/>
      <dgm:spPr/>
    </dgm:pt>
    <dgm:pt modelId="{D0C80454-18CA-4142-A0F4-E650AF80E817}" type="pres">
      <dgm:prSet presAssocID="{53D21B8D-7FA0-4C08-9812-C3F3ABD862E1}" presName="parentText" presStyleLbl="node1" presStyleIdx="9" presStyleCnt="13">
        <dgm:presLayoutVars>
          <dgm:chMax val="0"/>
          <dgm:bulletEnabled val="1"/>
        </dgm:presLayoutVars>
      </dgm:prSet>
      <dgm:spPr/>
    </dgm:pt>
    <dgm:pt modelId="{7C9B3A8B-EBFE-461A-B071-002E8751819F}" type="pres">
      <dgm:prSet presAssocID="{B22DF036-9200-4228-B114-2F59C6565841}" presName="spacer" presStyleCnt="0"/>
      <dgm:spPr/>
    </dgm:pt>
    <dgm:pt modelId="{90180990-207C-43C8-B145-DE4F6EE4B603}" type="pres">
      <dgm:prSet presAssocID="{B805BBA1-C52A-40A2-9C67-2D380F9C31DD}" presName="parentText" presStyleLbl="node1" presStyleIdx="10" presStyleCnt="13">
        <dgm:presLayoutVars>
          <dgm:chMax val="0"/>
          <dgm:bulletEnabled val="1"/>
        </dgm:presLayoutVars>
      </dgm:prSet>
      <dgm:spPr/>
    </dgm:pt>
    <dgm:pt modelId="{9646BF46-2D45-47F3-A2A3-72E99CAA3F76}" type="pres">
      <dgm:prSet presAssocID="{74E989AE-159F-44FA-9A71-83D605C5E364}" presName="spacer" presStyleCnt="0"/>
      <dgm:spPr/>
    </dgm:pt>
    <dgm:pt modelId="{4AEBFC3D-7AA7-4BB1-B80A-E99D3E0DB607}" type="pres">
      <dgm:prSet presAssocID="{33839886-03E7-4564-B76E-A8D8DE0C9825}" presName="parentText" presStyleLbl="node1" presStyleIdx="11" presStyleCnt="13">
        <dgm:presLayoutVars>
          <dgm:chMax val="0"/>
          <dgm:bulletEnabled val="1"/>
        </dgm:presLayoutVars>
      </dgm:prSet>
      <dgm:spPr/>
    </dgm:pt>
    <dgm:pt modelId="{F21527D4-48A7-4F23-A9AC-F54CDB58FBF6}" type="pres">
      <dgm:prSet presAssocID="{2F6CD962-DDD7-4D31-832E-55645E129A60}" presName="spacer" presStyleCnt="0"/>
      <dgm:spPr/>
    </dgm:pt>
    <dgm:pt modelId="{F9B97958-3D16-40F6-B346-15045CDF8146}" type="pres">
      <dgm:prSet presAssocID="{5831FBFF-E430-46E9-916A-B71175F19E67}" presName="parentText" presStyleLbl="node1" presStyleIdx="12" presStyleCnt="13">
        <dgm:presLayoutVars>
          <dgm:chMax val="0"/>
          <dgm:bulletEnabled val="1"/>
        </dgm:presLayoutVars>
      </dgm:prSet>
      <dgm:spPr/>
    </dgm:pt>
  </dgm:ptLst>
  <dgm:cxnLst>
    <dgm:cxn modelId="{89D90808-ABE3-4367-976E-E136C6B1877B}" type="presOf" srcId="{299F31A7-8DD9-430F-82BA-1FF4F9B75978}" destId="{A957DBD0-4561-4B81-8B64-17C03B1C594E}" srcOrd="0" destOrd="0" presId="urn:microsoft.com/office/officeart/2005/8/layout/vList2"/>
    <dgm:cxn modelId="{180F0D14-711B-4E36-8E49-57A2228FCAC5}" srcId="{C44C4971-8271-4948-A108-53AF509178DA}" destId="{F8F30837-7717-44F0-A2B2-AC413A9B9DA7}" srcOrd="0" destOrd="0" parTransId="{51382A56-E394-4C0F-9E33-E56F64C537A7}" sibTransId="{FE783CD6-32BE-4456-B837-B13469E21FBE}"/>
    <dgm:cxn modelId="{AB693A1C-4FC6-49FB-8372-610E5347AD81}" srcId="{C44C4971-8271-4948-A108-53AF509178DA}" destId="{53D21B8D-7FA0-4C08-9812-C3F3ABD862E1}" srcOrd="9" destOrd="0" parTransId="{E698EB30-A451-42C1-AC1B-59900FD87B90}" sibTransId="{B22DF036-9200-4228-B114-2F59C6565841}"/>
    <dgm:cxn modelId="{2EDB1323-9B32-4464-A0DB-A82090A39E02}" type="presOf" srcId="{4D6F964F-B15B-4B32-A0C7-DC4B4F0F68FD}" destId="{B9767B7D-3736-474E-A032-3DCED8E89CF7}" srcOrd="0" destOrd="0" presId="urn:microsoft.com/office/officeart/2005/8/layout/vList2"/>
    <dgm:cxn modelId="{B45F1729-344C-448F-A98D-E174B61F5022}" type="presOf" srcId="{464E7CB8-21A8-4DEB-A139-E002DA6ADE14}" destId="{82B76E7B-4631-4F75-AA72-17B62F79B8C4}" srcOrd="0" destOrd="0" presId="urn:microsoft.com/office/officeart/2005/8/layout/vList2"/>
    <dgm:cxn modelId="{646A492D-6655-49DC-8B58-EB970F22AA45}" srcId="{C44C4971-8271-4948-A108-53AF509178DA}" destId="{504E7CBE-37D2-4781-8DC6-2DE7402E2FB0}" srcOrd="7" destOrd="0" parTransId="{F54EAA23-F056-43F3-B401-FF208D7D9B8A}" sibTransId="{E30A6DEF-7DD5-44A7-973C-1A5CD153D468}"/>
    <dgm:cxn modelId="{DF3A2330-35C7-42D5-9DA5-4955D8570930}" srcId="{C44C4971-8271-4948-A108-53AF509178DA}" destId="{299F31A7-8DD9-430F-82BA-1FF4F9B75978}" srcOrd="6" destOrd="0" parTransId="{937B7836-D62F-4B9D-A531-B4197D3237D3}" sibTransId="{4DDB4BF1-5421-4D6A-91F5-1FF9C1D5B4BE}"/>
    <dgm:cxn modelId="{E2417139-7449-4F88-8EC1-0EC99A26EDA1}" type="presOf" srcId="{B805BBA1-C52A-40A2-9C67-2D380F9C31DD}" destId="{90180990-207C-43C8-B145-DE4F6EE4B603}" srcOrd="0" destOrd="0" presId="urn:microsoft.com/office/officeart/2005/8/layout/vList2"/>
    <dgm:cxn modelId="{C170863E-7016-43B5-9104-F1F1570AD83D}" type="presOf" srcId="{F8F30837-7717-44F0-A2B2-AC413A9B9DA7}" destId="{BB268D3F-C88C-45D6-969F-DBC8227AAEA4}" srcOrd="0" destOrd="0" presId="urn:microsoft.com/office/officeart/2005/8/layout/vList2"/>
    <dgm:cxn modelId="{03D1033F-117E-482D-B204-5D5537145204}" type="presOf" srcId="{1C8CEB82-4562-4933-B93E-A1EA93851CB0}" destId="{790604F2-EB96-47CD-8040-AFF3D26220D7}" srcOrd="0" destOrd="0" presId="urn:microsoft.com/office/officeart/2005/8/layout/vList2"/>
    <dgm:cxn modelId="{DAD7195E-2C92-4018-88C1-927FDAC25611}" type="presOf" srcId="{0DBCC3F8-1477-4341-ACE3-4947974E6F37}" destId="{FEDEAF74-ED19-4A32-873C-6B8A854787F8}" srcOrd="0" destOrd="0" presId="urn:microsoft.com/office/officeart/2005/8/layout/vList2"/>
    <dgm:cxn modelId="{D341AD64-BA2E-4C87-8D07-7B7D466BF32B}" srcId="{C44C4971-8271-4948-A108-53AF509178DA}" destId="{0DBCC3F8-1477-4341-ACE3-4947974E6F37}" srcOrd="4" destOrd="0" parTransId="{D095F846-76CB-4B8F-9BC2-3F4E76FBD914}" sibTransId="{1BB76B99-2DD8-42C6-9F07-F4AC12D989E2}"/>
    <dgm:cxn modelId="{55F9C674-0874-4EF0-86D2-7DACECFED6C3}" type="presOf" srcId="{5831FBFF-E430-46E9-916A-B71175F19E67}" destId="{F9B97958-3D16-40F6-B346-15045CDF8146}" srcOrd="0" destOrd="0" presId="urn:microsoft.com/office/officeart/2005/8/layout/vList2"/>
    <dgm:cxn modelId="{1C01E67C-5885-4AFB-B523-9C36FE9FCB1A}" srcId="{C44C4971-8271-4948-A108-53AF509178DA}" destId="{2813191F-022D-4F21-9DC0-930E7F4584CA}" srcOrd="2" destOrd="0" parTransId="{6BC19D9E-76DB-4913-B034-451647622E67}" sibTransId="{88C01E57-0028-44DA-B1F5-891DBB124DEB}"/>
    <dgm:cxn modelId="{7FACE78C-55A4-4EE0-BFEC-E3B3B6C8139B}" type="presOf" srcId="{33839886-03E7-4564-B76E-A8D8DE0C9825}" destId="{4AEBFC3D-7AA7-4BB1-B80A-E99D3E0DB607}" srcOrd="0" destOrd="0" presId="urn:microsoft.com/office/officeart/2005/8/layout/vList2"/>
    <dgm:cxn modelId="{63B2B98E-7F99-4F29-B380-E620E473F172}" srcId="{C44C4971-8271-4948-A108-53AF509178DA}" destId="{B805BBA1-C52A-40A2-9C67-2D380F9C31DD}" srcOrd="10" destOrd="0" parTransId="{F3C0382B-BC7E-4717-8F85-7A5EB2D33D07}" sibTransId="{74E989AE-159F-44FA-9A71-83D605C5E364}"/>
    <dgm:cxn modelId="{44BDFC9C-3BF1-44E1-A20D-9E641FD70639}" srcId="{C44C4971-8271-4948-A108-53AF509178DA}" destId="{4D6F964F-B15B-4B32-A0C7-DC4B4F0F68FD}" srcOrd="8" destOrd="0" parTransId="{85CDFEEC-0898-40A4-AF5A-04997575668A}" sibTransId="{FBEE3EAB-531B-4521-940A-13DEC56C3A91}"/>
    <dgm:cxn modelId="{EA35BB9D-8E5E-441C-BBE9-294A074A4875}" type="presOf" srcId="{504E7CBE-37D2-4781-8DC6-2DE7402E2FB0}" destId="{5CA02B20-4089-44A5-B529-9C05CB3D5563}" srcOrd="0" destOrd="0" presId="urn:microsoft.com/office/officeart/2005/8/layout/vList2"/>
    <dgm:cxn modelId="{E4EA79A5-AD43-4E84-BFE3-EBEC4650E7E7}" type="presOf" srcId="{2813191F-022D-4F21-9DC0-930E7F4584CA}" destId="{6566C547-7D1B-4033-89A7-89804C3A4552}" srcOrd="0" destOrd="0" presId="urn:microsoft.com/office/officeart/2005/8/layout/vList2"/>
    <dgm:cxn modelId="{FC7A18B5-9DE0-4A7B-A76E-E8CBA6A99DEC}" srcId="{C44C4971-8271-4948-A108-53AF509178DA}" destId="{464E7CB8-21A8-4DEB-A139-E002DA6ADE14}" srcOrd="5" destOrd="0" parTransId="{658CCC08-7161-4424-8DFD-CF9C6CEFFE0A}" sibTransId="{E5377404-57A1-4A4C-A2B0-55FDDE8E4093}"/>
    <dgm:cxn modelId="{ACCB93B9-0BA2-4148-9EE4-F49C6EEED33D}" srcId="{C44C4971-8271-4948-A108-53AF509178DA}" destId="{5831FBFF-E430-46E9-916A-B71175F19E67}" srcOrd="12" destOrd="0" parTransId="{529209ED-E9E0-4C2C-B927-FADED8C6C6FC}" sibTransId="{9640A667-7317-46D8-A811-5E4C3A092071}"/>
    <dgm:cxn modelId="{E2EDDBB9-FAD8-4D7F-B483-3C50A86837DF}" type="presOf" srcId="{53D21B8D-7FA0-4C08-9812-C3F3ABD862E1}" destId="{D0C80454-18CA-4142-A0F4-E650AF80E817}" srcOrd="0" destOrd="0" presId="urn:microsoft.com/office/officeart/2005/8/layout/vList2"/>
    <dgm:cxn modelId="{6F74FEC5-21FD-472D-B68C-3301C9545EB0}" type="presOf" srcId="{1FA3E5BD-3367-4EE6-AB50-E8F06386DE9B}" destId="{45BB2FD1-0B6F-4521-A86C-B118C89FC179}" srcOrd="0" destOrd="0" presId="urn:microsoft.com/office/officeart/2005/8/layout/vList2"/>
    <dgm:cxn modelId="{7A21EDD9-31CF-434E-8711-B37B26381627}" type="presOf" srcId="{C44C4971-8271-4948-A108-53AF509178DA}" destId="{AF5158E5-036F-4FA0-86C0-F4937C21F1FF}" srcOrd="0" destOrd="0" presId="urn:microsoft.com/office/officeart/2005/8/layout/vList2"/>
    <dgm:cxn modelId="{4B4C86DF-1D63-495F-BBC1-81D90E93999A}" srcId="{C44C4971-8271-4948-A108-53AF509178DA}" destId="{1C8CEB82-4562-4933-B93E-A1EA93851CB0}" srcOrd="1" destOrd="0" parTransId="{E7247EF4-90C4-4951-8C30-ABE5BB115478}" sibTransId="{A15D924C-3E4A-47AD-AAD2-99663E81A88A}"/>
    <dgm:cxn modelId="{CB6D8CE6-2262-4F8A-88E7-53CFAA109523}" srcId="{C44C4971-8271-4948-A108-53AF509178DA}" destId="{33839886-03E7-4564-B76E-A8D8DE0C9825}" srcOrd="11" destOrd="0" parTransId="{706A031A-29AC-4FD2-85CE-DD9E3DF279EE}" sibTransId="{2F6CD962-DDD7-4D31-832E-55645E129A60}"/>
    <dgm:cxn modelId="{22EBF4F1-4B55-4D18-A7D2-3F62C9212066}" srcId="{C44C4971-8271-4948-A108-53AF509178DA}" destId="{1FA3E5BD-3367-4EE6-AB50-E8F06386DE9B}" srcOrd="3" destOrd="0" parTransId="{FA2CCFD8-9D39-4A5C-B67A-204683085136}" sibTransId="{14F2D7FD-5D55-4A74-935E-929D89F6C7DC}"/>
    <dgm:cxn modelId="{4517C555-03FD-4757-85B5-24139B71F3C9}" type="presParOf" srcId="{AF5158E5-036F-4FA0-86C0-F4937C21F1FF}" destId="{BB268D3F-C88C-45D6-969F-DBC8227AAEA4}" srcOrd="0" destOrd="0" presId="urn:microsoft.com/office/officeart/2005/8/layout/vList2"/>
    <dgm:cxn modelId="{8AF631AB-404E-4CED-8354-8D4143C581CA}" type="presParOf" srcId="{AF5158E5-036F-4FA0-86C0-F4937C21F1FF}" destId="{D8A6492A-AF1C-4E0F-908A-422FF66A1066}" srcOrd="1" destOrd="0" presId="urn:microsoft.com/office/officeart/2005/8/layout/vList2"/>
    <dgm:cxn modelId="{EDADAAF1-684E-46AE-ACA5-7A76906ACAC2}" type="presParOf" srcId="{AF5158E5-036F-4FA0-86C0-F4937C21F1FF}" destId="{790604F2-EB96-47CD-8040-AFF3D26220D7}" srcOrd="2" destOrd="0" presId="urn:microsoft.com/office/officeart/2005/8/layout/vList2"/>
    <dgm:cxn modelId="{9C682EEF-A7C7-4CFE-88AF-3E6696FCCD19}" type="presParOf" srcId="{AF5158E5-036F-4FA0-86C0-F4937C21F1FF}" destId="{0B177E4A-BFF7-4C45-A4F1-9F2BA15F38E7}" srcOrd="3" destOrd="0" presId="urn:microsoft.com/office/officeart/2005/8/layout/vList2"/>
    <dgm:cxn modelId="{DCB06FAA-C091-4848-BB60-A58773F00FA2}" type="presParOf" srcId="{AF5158E5-036F-4FA0-86C0-F4937C21F1FF}" destId="{6566C547-7D1B-4033-89A7-89804C3A4552}" srcOrd="4" destOrd="0" presId="urn:microsoft.com/office/officeart/2005/8/layout/vList2"/>
    <dgm:cxn modelId="{A0DA9F0F-421F-4131-A16B-8BAD345CD8FF}" type="presParOf" srcId="{AF5158E5-036F-4FA0-86C0-F4937C21F1FF}" destId="{ABA3C24F-B81D-4C10-9B95-13B7146DA2A5}" srcOrd="5" destOrd="0" presId="urn:microsoft.com/office/officeart/2005/8/layout/vList2"/>
    <dgm:cxn modelId="{B7C8C31E-05E9-4AA0-A2E9-033E038C0095}" type="presParOf" srcId="{AF5158E5-036F-4FA0-86C0-F4937C21F1FF}" destId="{45BB2FD1-0B6F-4521-A86C-B118C89FC179}" srcOrd="6" destOrd="0" presId="urn:microsoft.com/office/officeart/2005/8/layout/vList2"/>
    <dgm:cxn modelId="{B18FEC88-DF60-4843-BF2C-17ABCFC326E9}" type="presParOf" srcId="{AF5158E5-036F-4FA0-86C0-F4937C21F1FF}" destId="{6A4571DD-114D-464C-B4A6-8597B0B68B82}" srcOrd="7" destOrd="0" presId="urn:microsoft.com/office/officeart/2005/8/layout/vList2"/>
    <dgm:cxn modelId="{717F6419-9A07-4054-9B5B-DDDDF3C2E8B6}" type="presParOf" srcId="{AF5158E5-036F-4FA0-86C0-F4937C21F1FF}" destId="{FEDEAF74-ED19-4A32-873C-6B8A854787F8}" srcOrd="8" destOrd="0" presId="urn:microsoft.com/office/officeart/2005/8/layout/vList2"/>
    <dgm:cxn modelId="{96A3E01E-C84D-4FB0-8D31-A3BC31CC699B}" type="presParOf" srcId="{AF5158E5-036F-4FA0-86C0-F4937C21F1FF}" destId="{43EC4CDA-032E-4CBA-B40E-B3ACE27798FE}" srcOrd="9" destOrd="0" presId="urn:microsoft.com/office/officeart/2005/8/layout/vList2"/>
    <dgm:cxn modelId="{9EF01728-4439-4CC8-831C-0E4654588998}" type="presParOf" srcId="{AF5158E5-036F-4FA0-86C0-F4937C21F1FF}" destId="{82B76E7B-4631-4F75-AA72-17B62F79B8C4}" srcOrd="10" destOrd="0" presId="urn:microsoft.com/office/officeart/2005/8/layout/vList2"/>
    <dgm:cxn modelId="{3B540A66-DFE3-401B-AA93-527C601B2100}" type="presParOf" srcId="{AF5158E5-036F-4FA0-86C0-F4937C21F1FF}" destId="{D5FEEED5-181F-4539-9630-5DD151B5F415}" srcOrd="11" destOrd="0" presId="urn:microsoft.com/office/officeart/2005/8/layout/vList2"/>
    <dgm:cxn modelId="{B7927840-243F-4B0D-85D0-E8B1872D0986}" type="presParOf" srcId="{AF5158E5-036F-4FA0-86C0-F4937C21F1FF}" destId="{A957DBD0-4561-4B81-8B64-17C03B1C594E}" srcOrd="12" destOrd="0" presId="urn:microsoft.com/office/officeart/2005/8/layout/vList2"/>
    <dgm:cxn modelId="{F09C9CBD-30CC-4CEF-B3A0-BE5F1724BA73}" type="presParOf" srcId="{AF5158E5-036F-4FA0-86C0-F4937C21F1FF}" destId="{F0F85B37-1548-4B96-AE82-C9B21713F0B5}" srcOrd="13" destOrd="0" presId="urn:microsoft.com/office/officeart/2005/8/layout/vList2"/>
    <dgm:cxn modelId="{872DC2EB-7CF7-4B56-A08C-54BB96FB7837}" type="presParOf" srcId="{AF5158E5-036F-4FA0-86C0-F4937C21F1FF}" destId="{5CA02B20-4089-44A5-B529-9C05CB3D5563}" srcOrd="14" destOrd="0" presId="urn:microsoft.com/office/officeart/2005/8/layout/vList2"/>
    <dgm:cxn modelId="{0A598BC3-FABA-40C8-80C8-BB300AE0203F}" type="presParOf" srcId="{AF5158E5-036F-4FA0-86C0-F4937C21F1FF}" destId="{58DB9E13-7BD7-4700-998C-C17C0A3C54B6}" srcOrd="15" destOrd="0" presId="urn:microsoft.com/office/officeart/2005/8/layout/vList2"/>
    <dgm:cxn modelId="{7DD3E18E-A4A7-450D-A4CA-46329FF0C7E3}" type="presParOf" srcId="{AF5158E5-036F-4FA0-86C0-F4937C21F1FF}" destId="{B9767B7D-3736-474E-A032-3DCED8E89CF7}" srcOrd="16" destOrd="0" presId="urn:microsoft.com/office/officeart/2005/8/layout/vList2"/>
    <dgm:cxn modelId="{790EE3B9-9A6D-4DBA-9934-2D6D345341C9}" type="presParOf" srcId="{AF5158E5-036F-4FA0-86C0-F4937C21F1FF}" destId="{3D02A920-A6D2-4462-A313-A60FC274EA6B}" srcOrd="17" destOrd="0" presId="urn:microsoft.com/office/officeart/2005/8/layout/vList2"/>
    <dgm:cxn modelId="{24BE5734-0587-4CC6-9735-6BAAD190271F}" type="presParOf" srcId="{AF5158E5-036F-4FA0-86C0-F4937C21F1FF}" destId="{D0C80454-18CA-4142-A0F4-E650AF80E817}" srcOrd="18" destOrd="0" presId="urn:microsoft.com/office/officeart/2005/8/layout/vList2"/>
    <dgm:cxn modelId="{EEDCCE6B-17FE-4E1E-8540-864F70D8D022}" type="presParOf" srcId="{AF5158E5-036F-4FA0-86C0-F4937C21F1FF}" destId="{7C9B3A8B-EBFE-461A-B071-002E8751819F}" srcOrd="19" destOrd="0" presId="urn:microsoft.com/office/officeart/2005/8/layout/vList2"/>
    <dgm:cxn modelId="{A7C5DF7F-9B16-42EA-AF1E-1694437B4CAA}" type="presParOf" srcId="{AF5158E5-036F-4FA0-86C0-F4937C21F1FF}" destId="{90180990-207C-43C8-B145-DE4F6EE4B603}" srcOrd="20" destOrd="0" presId="urn:microsoft.com/office/officeart/2005/8/layout/vList2"/>
    <dgm:cxn modelId="{BB8B5D2C-1C14-4CD3-AC13-95AC5F4D0D76}" type="presParOf" srcId="{AF5158E5-036F-4FA0-86C0-F4937C21F1FF}" destId="{9646BF46-2D45-47F3-A2A3-72E99CAA3F76}" srcOrd="21" destOrd="0" presId="urn:microsoft.com/office/officeart/2005/8/layout/vList2"/>
    <dgm:cxn modelId="{E64AEE54-E6BF-4D21-81BA-DA53C7F20D0A}" type="presParOf" srcId="{AF5158E5-036F-4FA0-86C0-F4937C21F1FF}" destId="{4AEBFC3D-7AA7-4BB1-B80A-E99D3E0DB607}" srcOrd="22" destOrd="0" presId="urn:microsoft.com/office/officeart/2005/8/layout/vList2"/>
    <dgm:cxn modelId="{82C697DB-3C63-4842-8D75-956A3012E198}" type="presParOf" srcId="{AF5158E5-036F-4FA0-86C0-F4937C21F1FF}" destId="{F21527D4-48A7-4F23-A9AC-F54CDB58FBF6}" srcOrd="23" destOrd="0" presId="urn:microsoft.com/office/officeart/2005/8/layout/vList2"/>
    <dgm:cxn modelId="{49FB5F72-2022-4138-B49B-1B8E2B023741}" type="presParOf" srcId="{AF5158E5-036F-4FA0-86C0-F4937C21F1FF}" destId="{F9B97958-3D16-40F6-B346-15045CDF8146}" srcOrd="2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268D3F-C88C-45D6-969F-DBC8227AAEA4}">
      <dsp:nvSpPr>
        <dsp:cNvPr id="0" name=""/>
        <dsp:cNvSpPr/>
      </dsp:nvSpPr>
      <dsp:spPr>
        <a:xfrm>
          <a:off x="0" y="469"/>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AMT_TOTAL_INCOME_RANGE: People in range between 1L-2L were having more no of loans and the defaulter's percentage overall is very less for the income group more than 5L</a:t>
          </a:r>
        </a:p>
      </dsp:txBody>
      <dsp:txXfrm>
        <a:off x="14397" y="14866"/>
        <a:ext cx="10029605" cy="266122"/>
      </dsp:txXfrm>
    </dsp:sp>
    <dsp:sp modelId="{790604F2-EB96-47CD-8040-AFF3D26220D7}">
      <dsp:nvSpPr>
        <dsp:cNvPr id="0" name=""/>
        <dsp:cNvSpPr/>
      </dsp:nvSpPr>
      <dsp:spPr>
        <a:xfrm>
          <a:off x="0" y="305539"/>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Gender based defaulters :Male were more defaulters than females </a:t>
          </a:r>
        </a:p>
      </dsp:txBody>
      <dsp:txXfrm>
        <a:off x="14397" y="319936"/>
        <a:ext cx="10029605" cy="266122"/>
      </dsp:txXfrm>
    </dsp:sp>
    <dsp:sp modelId="{6566C547-7D1B-4033-89A7-89804C3A4552}">
      <dsp:nvSpPr>
        <dsp:cNvPr id="0" name=""/>
        <dsp:cNvSpPr/>
      </dsp:nvSpPr>
      <dsp:spPr>
        <a:xfrm>
          <a:off x="0" y="610609"/>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INCOME_TYPE: Working income category takes more loans and the relatively high in defaulters list followed by commercial associates and pensioners, students and businessmen takes loans and pay them in time</a:t>
          </a:r>
        </a:p>
      </dsp:txBody>
      <dsp:txXfrm>
        <a:off x="14397" y="625006"/>
        <a:ext cx="10029605" cy="266122"/>
      </dsp:txXfrm>
    </dsp:sp>
    <dsp:sp modelId="{45BB2FD1-0B6F-4521-A86C-B118C89FC179}">
      <dsp:nvSpPr>
        <dsp:cNvPr id="0" name=""/>
        <dsp:cNvSpPr/>
      </dsp:nvSpPr>
      <dsp:spPr>
        <a:xfrm>
          <a:off x="0" y="915678"/>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Contract Type defaulter analysis: Revolving loan contract types were relatively low defaulters compared to cash loans </a:t>
          </a:r>
        </a:p>
      </dsp:txBody>
      <dsp:txXfrm>
        <a:off x="14397" y="930075"/>
        <a:ext cx="10029605" cy="266122"/>
      </dsp:txXfrm>
    </dsp:sp>
    <dsp:sp modelId="{FEDEAF74-ED19-4A32-873C-6B8A854787F8}">
      <dsp:nvSpPr>
        <dsp:cNvPr id="0" name=""/>
        <dsp:cNvSpPr/>
      </dsp:nvSpPr>
      <dsp:spPr>
        <a:xfrm>
          <a:off x="0" y="1220748"/>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Real Estate type of Defaulters: The clients who own the real estates were more and the defaulters were less</a:t>
          </a:r>
        </a:p>
      </dsp:txBody>
      <dsp:txXfrm>
        <a:off x="14397" y="1235145"/>
        <a:ext cx="10029605" cy="266122"/>
      </dsp:txXfrm>
    </dsp:sp>
    <dsp:sp modelId="{82B76E7B-4631-4F75-AA72-17B62F79B8C4}">
      <dsp:nvSpPr>
        <dsp:cNvPr id="0" name=""/>
        <dsp:cNvSpPr/>
      </dsp:nvSpPr>
      <dsp:spPr>
        <a:xfrm>
          <a:off x="0" y="1525818"/>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Housing type defaulters: People live in the apartments or own house were more likely defaulted followed by people who lives with their parents and the people live in office apartment were less defaulted</a:t>
          </a:r>
        </a:p>
      </dsp:txBody>
      <dsp:txXfrm>
        <a:off x="14397" y="1540215"/>
        <a:ext cx="10029605" cy="266122"/>
      </dsp:txXfrm>
    </dsp:sp>
    <dsp:sp modelId="{A957DBD0-4561-4B81-8B64-17C03B1C594E}">
      <dsp:nvSpPr>
        <dsp:cNvPr id="0" name=""/>
        <dsp:cNvSpPr/>
      </dsp:nvSpPr>
      <dsp:spPr>
        <a:xfrm>
          <a:off x="0" y="1830887"/>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Family status defaulters: Most of the people who have taken loan are married, followed by Single/not married and civil marriage, Widows were more likely to be Re-payers and Civil marriage has the highest default rates</a:t>
          </a:r>
        </a:p>
      </dsp:txBody>
      <dsp:txXfrm>
        <a:off x="14397" y="1845284"/>
        <a:ext cx="10029605" cy="266122"/>
      </dsp:txXfrm>
    </dsp:sp>
    <dsp:sp modelId="{5CA02B20-4089-44A5-B529-9C05CB3D5563}">
      <dsp:nvSpPr>
        <dsp:cNvPr id="0" name=""/>
        <dsp:cNvSpPr/>
      </dsp:nvSpPr>
      <dsp:spPr>
        <a:xfrm>
          <a:off x="0" y="2135957"/>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Education type-based defaulters:  People with lower secondary education were more defaulters and academic degree has less defaulters</a:t>
          </a:r>
        </a:p>
      </dsp:txBody>
      <dsp:txXfrm>
        <a:off x="14397" y="2150354"/>
        <a:ext cx="10029605" cy="266122"/>
      </dsp:txXfrm>
    </dsp:sp>
    <dsp:sp modelId="{B9767B7D-3736-474E-A032-3DCED8E89CF7}">
      <dsp:nvSpPr>
        <dsp:cNvPr id="0" name=""/>
        <dsp:cNvSpPr/>
      </dsp:nvSpPr>
      <dsp:spPr>
        <a:xfrm>
          <a:off x="0" y="2441027"/>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Amount Credit Range Defaulters:  People between 2L to 6L income range were more defaulters than other range of income groups</a:t>
          </a:r>
        </a:p>
      </dsp:txBody>
      <dsp:txXfrm>
        <a:off x="14397" y="2455424"/>
        <a:ext cx="10029605" cy="266122"/>
      </dsp:txXfrm>
    </dsp:sp>
    <dsp:sp modelId="{D0C80454-18CA-4142-A0F4-E650AF80E817}">
      <dsp:nvSpPr>
        <dsp:cNvPr id="0" name=""/>
        <dsp:cNvSpPr/>
      </dsp:nvSpPr>
      <dsp:spPr>
        <a:xfrm>
          <a:off x="0" y="2746096"/>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Region rating based Defaulters: People from Region 3 has more defaulter followed by Region2 and Region 1</a:t>
          </a:r>
        </a:p>
      </dsp:txBody>
      <dsp:txXfrm>
        <a:off x="14397" y="2760493"/>
        <a:ext cx="10029605" cy="266122"/>
      </dsp:txXfrm>
    </dsp:sp>
    <dsp:sp modelId="{90180990-207C-43C8-B145-DE4F6EE4B603}">
      <dsp:nvSpPr>
        <dsp:cNvPr id="0" name=""/>
        <dsp:cNvSpPr/>
      </dsp:nvSpPr>
      <dsp:spPr>
        <a:xfrm>
          <a:off x="0" y="3051166"/>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Occupation type-based defaulters: defaulters are Low-skill Laborers, followed by Drivers and Waiters/barmen staff, Security staff, Laborers and Cooking staff</a:t>
          </a:r>
        </a:p>
      </dsp:txBody>
      <dsp:txXfrm>
        <a:off x="14397" y="3065563"/>
        <a:ext cx="10029605" cy="266122"/>
      </dsp:txXfrm>
    </dsp:sp>
    <dsp:sp modelId="{4AEBFC3D-7AA7-4BB1-B80A-E99D3E0DB607}">
      <dsp:nvSpPr>
        <dsp:cNvPr id="0" name=""/>
        <dsp:cNvSpPr/>
      </dsp:nvSpPr>
      <dsp:spPr>
        <a:xfrm>
          <a:off x="0" y="3356236"/>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Family members-based defaulters: Children with number 9 and 11 were 100% defaulters and children with 7,8,12,14,19 were 100% Re-payers</a:t>
          </a:r>
        </a:p>
      </dsp:txBody>
      <dsp:txXfrm>
        <a:off x="14397" y="3370633"/>
        <a:ext cx="10029605" cy="266122"/>
      </dsp:txXfrm>
    </dsp:sp>
    <dsp:sp modelId="{F9B97958-3D16-40F6-B346-15045CDF8146}">
      <dsp:nvSpPr>
        <dsp:cNvPr id="0" name=""/>
        <dsp:cNvSpPr/>
      </dsp:nvSpPr>
      <dsp:spPr>
        <a:xfrm>
          <a:off x="0" y="3661305"/>
          <a:ext cx="10058399" cy="2949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a:t>People were more likely to take the loan within 1</a:t>
          </a:r>
          <a:r>
            <a:rPr lang="en-US" sz="1050" kern="1200" baseline="30000"/>
            <a:t>st</a:t>
          </a:r>
          <a:r>
            <a:rPr lang="en-US" sz="1050" kern="1200"/>
            <a:t> 1 year of their total tenure</a:t>
          </a:r>
        </a:p>
      </dsp:txBody>
      <dsp:txXfrm>
        <a:off x="14397" y="3675702"/>
        <a:ext cx="10029605" cy="26612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6/21/2024</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jpeg>
</file>

<file path=ppt/media/image15.jpeg>
</file>

<file path=ppt/media/image2.jp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6/21/2024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a:t>
            </a:fld>
            <a:endParaRPr lang="en-US" dirty="0"/>
          </a:p>
        </p:txBody>
      </p:sp>
    </p:spTree>
    <p:extLst>
      <p:ext uri="{BB962C8B-B14F-4D97-AF65-F5344CB8AC3E}">
        <p14:creationId xmlns:p14="http://schemas.microsoft.com/office/powerpoint/2010/main" val="245177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12</a:t>
            </a:fld>
            <a:endParaRPr lang="en-US" dirty="0"/>
          </a:p>
        </p:txBody>
      </p:sp>
    </p:spTree>
    <p:extLst>
      <p:ext uri="{BB962C8B-B14F-4D97-AF65-F5344CB8AC3E}">
        <p14:creationId xmlns:p14="http://schemas.microsoft.com/office/powerpoint/2010/main" val="24190856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13</a:t>
            </a:fld>
            <a:endParaRPr lang="en-US" dirty="0"/>
          </a:p>
        </p:txBody>
      </p:sp>
    </p:spTree>
    <p:extLst>
      <p:ext uri="{BB962C8B-B14F-4D97-AF65-F5344CB8AC3E}">
        <p14:creationId xmlns:p14="http://schemas.microsoft.com/office/powerpoint/2010/main" val="7389209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14</a:t>
            </a:fld>
            <a:endParaRPr lang="en-US" dirty="0"/>
          </a:p>
        </p:txBody>
      </p:sp>
    </p:spTree>
    <p:extLst>
      <p:ext uri="{BB962C8B-B14F-4D97-AF65-F5344CB8AC3E}">
        <p14:creationId xmlns:p14="http://schemas.microsoft.com/office/powerpoint/2010/main" val="14876540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15</a:t>
            </a:fld>
            <a:endParaRPr lang="en-US" dirty="0"/>
          </a:p>
        </p:txBody>
      </p:sp>
    </p:spTree>
    <p:extLst>
      <p:ext uri="{BB962C8B-B14F-4D97-AF65-F5344CB8AC3E}">
        <p14:creationId xmlns:p14="http://schemas.microsoft.com/office/powerpoint/2010/main" val="11841773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16</a:t>
            </a:fld>
            <a:endParaRPr lang="en-US" dirty="0"/>
          </a:p>
        </p:txBody>
      </p:sp>
    </p:spTree>
    <p:extLst>
      <p:ext uri="{BB962C8B-B14F-4D97-AF65-F5344CB8AC3E}">
        <p14:creationId xmlns:p14="http://schemas.microsoft.com/office/powerpoint/2010/main" val="803951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a:t>
            </a:fld>
            <a:endParaRPr lang="en-US" dirty="0"/>
          </a:p>
        </p:txBody>
      </p:sp>
    </p:spTree>
    <p:extLst>
      <p:ext uri="{BB962C8B-B14F-4D97-AF65-F5344CB8AC3E}">
        <p14:creationId xmlns:p14="http://schemas.microsoft.com/office/powerpoint/2010/main" val="303961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3</a:t>
            </a:fld>
            <a:endParaRPr lang="en-US" dirty="0"/>
          </a:p>
        </p:txBody>
      </p:sp>
    </p:spTree>
    <p:extLst>
      <p:ext uri="{BB962C8B-B14F-4D97-AF65-F5344CB8AC3E}">
        <p14:creationId xmlns:p14="http://schemas.microsoft.com/office/powerpoint/2010/main" val="1532650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4</a:t>
            </a:fld>
            <a:endParaRPr lang="en-US" dirty="0"/>
          </a:p>
        </p:txBody>
      </p:sp>
    </p:spTree>
    <p:extLst>
      <p:ext uri="{BB962C8B-B14F-4D97-AF65-F5344CB8AC3E}">
        <p14:creationId xmlns:p14="http://schemas.microsoft.com/office/powerpoint/2010/main" val="2746375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5</a:t>
            </a:fld>
            <a:endParaRPr lang="en-US" dirty="0"/>
          </a:p>
        </p:txBody>
      </p:sp>
    </p:spTree>
    <p:extLst>
      <p:ext uri="{BB962C8B-B14F-4D97-AF65-F5344CB8AC3E}">
        <p14:creationId xmlns:p14="http://schemas.microsoft.com/office/powerpoint/2010/main" val="1500662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6</a:t>
            </a:fld>
            <a:endParaRPr lang="en-US" dirty="0"/>
          </a:p>
        </p:txBody>
      </p:sp>
    </p:spTree>
    <p:extLst>
      <p:ext uri="{BB962C8B-B14F-4D97-AF65-F5344CB8AC3E}">
        <p14:creationId xmlns:p14="http://schemas.microsoft.com/office/powerpoint/2010/main" val="1673810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9</a:t>
            </a:fld>
            <a:endParaRPr lang="en-US" dirty="0"/>
          </a:p>
        </p:txBody>
      </p:sp>
    </p:spTree>
    <p:extLst>
      <p:ext uri="{BB962C8B-B14F-4D97-AF65-F5344CB8AC3E}">
        <p14:creationId xmlns:p14="http://schemas.microsoft.com/office/powerpoint/2010/main" val="31689071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10</a:t>
            </a:fld>
            <a:endParaRPr lang="en-US" dirty="0"/>
          </a:p>
        </p:txBody>
      </p:sp>
    </p:spTree>
    <p:extLst>
      <p:ext uri="{BB962C8B-B14F-4D97-AF65-F5344CB8AC3E}">
        <p14:creationId xmlns:p14="http://schemas.microsoft.com/office/powerpoint/2010/main" val="3341245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11</a:t>
            </a:fld>
            <a:endParaRPr lang="en-US" dirty="0"/>
          </a:p>
        </p:txBody>
      </p:sp>
    </p:spTree>
    <p:extLst>
      <p:ext uri="{BB962C8B-B14F-4D97-AF65-F5344CB8AC3E}">
        <p14:creationId xmlns:p14="http://schemas.microsoft.com/office/powerpoint/2010/main" val="1996217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63674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1989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54591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548640" anchor="b" anchorCtr="0">
            <a:noAutofit/>
          </a:bodyPr>
          <a:lstStyle>
            <a:lvl1pPr>
              <a:defRPr/>
            </a:lvl1pPr>
          </a:lstStyle>
          <a:p>
            <a:r>
              <a:rPr lang="en-US" sz="5400" dirty="0">
                <a:solidFill>
                  <a:schemeClr val="tx1"/>
                </a:solidFill>
              </a:rPr>
              <a:t>Click to add title</a:t>
            </a:r>
          </a:p>
        </p:txBody>
      </p:sp>
    </p:spTree>
    <p:extLst>
      <p:ext uri="{BB962C8B-B14F-4D97-AF65-F5344CB8AC3E}">
        <p14:creationId xmlns:p14="http://schemas.microsoft.com/office/powerpoint/2010/main" val="678344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08201"/>
            <a:ext cx="10058399" cy="3760891"/>
          </a:xfrm>
        </p:spPr>
        <p:txBody>
          <a:bodyPr lIns="91440">
            <a:normAutofit/>
          </a:bodyPr>
          <a:lstStyle>
            <a:lvl1pPr marL="347472" indent="-347472">
              <a:spcBef>
                <a:spcPts val="1200"/>
              </a:spcBef>
              <a:spcAft>
                <a:spcPts val="200"/>
              </a:spcAft>
              <a:buFont typeface="Arial" panose="020B0604020202020204" pitchFamily="34" charset="0"/>
              <a:buChar char="•"/>
              <a:defRPr sz="3000"/>
            </a:lvl1pPr>
            <a:lvl2pPr>
              <a:spcBef>
                <a:spcPts val="1200"/>
              </a:spcBef>
              <a:spcAft>
                <a:spcPts val="200"/>
              </a:spcAft>
              <a:defRPr sz="3000"/>
            </a:lvl2pPr>
            <a:lvl3pPr>
              <a:spcBef>
                <a:spcPts val="1200"/>
              </a:spcBef>
              <a:spcAft>
                <a:spcPts val="200"/>
              </a:spcAft>
              <a:defRPr sz="3000"/>
            </a:lvl3pPr>
            <a:lvl4pPr>
              <a:spcBef>
                <a:spcPts val="1200"/>
              </a:spcBef>
              <a:spcAft>
                <a:spcPts val="200"/>
              </a:spcAft>
              <a:defRPr sz="3000"/>
            </a:lvl4pPr>
            <a:lvl5pPr>
              <a:spcBef>
                <a:spcPts val="1200"/>
              </a:spcBef>
              <a:spcAft>
                <a:spcPts val="200"/>
              </a:spcAft>
              <a:defRPr sz="3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64815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4654297" y="2705101"/>
            <a:ext cx="7537703" cy="2926080"/>
          </a:xfrm>
          <a:solidFill>
            <a:schemeClr val="bg1">
              <a:alpha val="93000"/>
            </a:schemeClr>
          </a:solidFill>
        </p:spPr>
        <p:txBody>
          <a:bodyPr lIns="822960" tIns="274320" rIns="822960" bIns="548640" anchor="b" anchorCtr="0">
            <a:noAutofit/>
          </a:bodyPr>
          <a:lstStyle>
            <a:lvl1pPr>
              <a:lnSpc>
                <a:spcPct val="80000"/>
              </a:lnSpc>
              <a:defRPr sz="4800"/>
            </a:lvl1pPr>
          </a:lstStyle>
          <a:p>
            <a:r>
              <a:rPr lang="en-US" sz="5400" dirty="0">
                <a:solidFill>
                  <a:schemeClr val="tx1"/>
                </a:solidFill>
              </a:rPr>
              <a:t>Click to add title</a:t>
            </a:r>
          </a:p>
        </p:txBody>
      </p:sp>
    </p:spTree>
    <p:extLst>
      <p:ext uri="{BB962C8B-B14F-4D97-AF65-F5344CB8AC3E}">
        <p14:creationId xmlns:p14="http://schemas.microsoft.com/office/powerpoint/2010/main" val="21436810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Section Break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7DBCCDB-B58C-45B3-9E63-49F7B0819260}"/>
              </a:ext>
              <a:ext uri="{C183D7F6-B498-43B3-948B-1728B52AA6E4}">
                <adec:decorative xmlns:adec="http://schemas.microsoft.com/office/drawing/2017/decorative" val="1"/>
              </a:ext>
            </a:extLst>
          </p:cNvPr>
          <p:cNvSpPr/>
          <p:nvPr userDrawn="1"/>
        </p:nvSpPr>
        <p:spPr bwMode="white">
          <a:xfrm>
            <a:off x="0" y="4334005"/>
            <a:ext cx="12192000" cy="252399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E244128-E256-C1DC-AC6D-2BF10AC410DF}"/>
              </a:ext>
            </a:extLst>
          </p:cNvPr>
          <p:cNvSpPr>
            <a:spLocks noGrp="1"/>
          </p:cNvSpPr>
          <p:nvPr>
            <p:ph type="title" hasCustomPrompt="1"/>
          </p:nvPr>
        </p:nvSpPr>
        <p:spPr>
          <a:xfrm>
            <a:off x="1065212" y="4609578"/>
            <a:ext cx="10058400" cy="1295922"/>
          </a:xfrm>
        </p:spPr>
        <p:txBody>
          <a:bodyPr>
            <a:normAutofit/>
          </a:bodyPr>
          <a:lstStyle>
            <a:lvl1pPr>
              <a:defRPr sz="4800">
                <a:solidFill>
                  <a:schemeClr val="bg1"/>
                </a:solidFill>
              </a:defRPr>
            </a:lvl1pPr>
          </a:lstStyle>
          <a:p>
            <a:r>
              <a:rPr lang="en-US" dirty="0"/>
              <a:t>Click to add title</a:t>
            </a: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hasCustomPrompt="1"/>
          </p:nvPr>
        </p:nvSpPr>
        <p:spPr>
          <a:xfrm>
            <a:off x="1065212" y="5943600"/>
            <a:ext cx="10058400" cy="914400"/>
          </a:xfrm>
        </p:spPr>
        <p:txBody>
          <a:bodyPr lIns="91440">
            <a:normAutofit/>
          </a:bodyPr>
          <a:lstStyle>
            <a:lvl1pPr marL="0" indent="0">
              <a:buNone/>
              <a:defRPr sz="2400">
                <a:solidFill>
                  <a:schemeClr val="bg1"/>
                </a:solidFill>
              </a:defRPr>
            </a:lvl1pPr>
          </a:lstStyle>
          <a:p>
            <a:r>
              <a:rPr lang="en-US" sz="1500" dirty="0">
                <a:solidFill>
                  <a:schemeClr val="bg1"/>
                </a:solidFill>
              </a:rPr>
              <a:t>Click to add subtitle</a:t>
            </a: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814982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3">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82849"/>
            <a:ext cx="10058399" cy="3956692"/>
          </a:xfrm>
        </p:spPr>
        <p:txBody>
          <a:bodyPr lIns="91440">
            <a:normAutofit/>
          </a:bodyPr>
          <a:lstStyle>
            <a:lvl1pPr marL="0" indent="0">
              <a:spcBef>
                <a:spcPts val="1200"/>
              </a:spcBef>
              <a:spcAft>
                <a:spcPts val="200"/>
              </a:spcAft>
              <a:buFont typeface="Arial" panose="020B0604020202020204" pitchFamily="34" charset="0"/>
              <a:buNone/>
              <a:defRPr sz="2400"/>
            </a:lvl1pPr>
            <a:lvl2pPr marL="384048" indent="-182880">
              <a:spcBef>
                <a:spcPts val="1200"/>
              </a:spcBef>
              <a:spcAft>
                <a:spcPts val="200"/>
              </a:spcAft>
              <a:buClr>
                <a:schemeClr val="accent2"/>
              </a:buClr>
              <a:buFont typeface="Arial" panose="020B0604020202020204" pitchFamily="34" charset="0"/>
              <a:buChar char="•"/>
              <a:defRPr sz="2400"/>
            </a:lvl2pPr>
            <a:lvl3pPr>
              <a:spcBef>
                <a:spcPts val="1200"/>
              </a:spcBef>
              <a:spcAft>
                <a:spcPts val="200"/>
              </a:spcAft>
              <a:defRPr sz="2400"/>
            </a:lvl3pPr>
            <a:lvl4pPr>
              <a:spcBef>
                <a:spcPts val="1200"/>
              </a:spcBef>
              <a:spcAft>
                <a:spcPts val="200"/>
              </a:spcAft>
              <a:defRPr sz="2400"/>
            </a:lvl4pPr>
            <a:lvl5pPr>
              <a:spcBef>
                <a:spcPts val="1200"/>
              </a:spcBef>
              <a:spcAft>
                <a:spcPts val="200"/>
              </a:spcAft>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00539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822960" anchor="b" anchorCtr="0">
            <a:noAutofit/>
          </a:bodyPr>
          <a:lstStyle>
            <a:lvl1pPr>
              <a:defRPr sz="4800"/>
            </a:lvl1pPr>
          </a:lstStyle>
          <a:p>
            <a:r>
              <a:rPr lang="en-US" sz="5400" dirty="0">
                <a:solidFill>
                  <a:schemeClr val="tx1"/>
                </a:solidFill>
              </a:rPr>
              <a:t>Click to add title</a:t>
            </a: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hasCustomPrompt="1"/>
          </p:nvPr>
        </p:nvSpPr>
        <p:spPr>
          <a:xfrm>
            <a:off x="845389" y="4735798"/>
            <a:ext cx="6692313" cy="845849"/>
          </a:xfrm>
        </p:spPr>
        <p:txBody>
          <a:bodyPr>
            <a:normAutofit/>
          </a:bodyPr>
          <a:lstStyle>
            <a:lvl1pPr marL="0" indent="0">
              <a:buNone/>
              <a:defRPr sz="2400"/>
            </a:lvl1pPr>
          </a:lstStyle>
          <a:p>
            <a:r>
              <a:rPr lang="en-US" dirty="0">
                <a:solidFill>
                  <a:schemeClr val="tx1"/>
                </a:solidFill>
              </a:rPr>
              <a:t>Click to add subtitle</a:t>
            </a:r>
          </a:p>
        </p:txBody>
      </p:sp>
    </p:spTree>
    <p:extLst>
      <p:ext uri="{BB962C8B-B14F-4D97-AF65-F5344CB8AC3E}">
        <p14:creationId xmlns:p14="http://schemas.microsoft.com/office/powerpoint/2010/main" val="14767523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hasCustomPrompt="1"/>
          </p:nvPr>
        </p:nvSpPr>
        <p:spPr>
          <a:xfrm>
            <a:off x="7859485" y="640080"/>
            <a:ext cx="3690257" cy="2450676"/>
          </a:xfrm>
        </p:spPr>
        <p:txBody>
          <a:bodyPr>
            <a:normAutofit/>
          </a:bodyPr>
          <a:lstStyle>
            <a:lvl1pPr>
              <a:defRPr/>
            </a:lvl1pPr>
          </a:lstStyle>
          <a:p>
            <a:r>
              <a:rPr lang="en-US" dirty="0"/>
              <a:t>Click to add title</a:t>
            </a:r>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3255512"/>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normAutofit/>
          </a:bodyPr>
          <a:lstStyle>
            <a:lvl1pPr algn="ctr">
              <a:defRPr sz="1800"/>
            </a:lvl1pPr>
          </a:lstStyle>
          <a:p>
            <a:r>
              <a:rPr lang="en-US"/>
              <a:t>Click icon to add picture</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hasCustomPrompt="1"/>
          </p:nvPr>
        </p:nvSpPr>
        <p:spPr>
          <a:xfrm>
            <a:off x="7859485" y="3429000"/>
            <a:ext cx="3690257" cy="2440094"/>
          </a:xfrm>
        </p:spPr>
        <p:txBody>
          <a:bodyPr lIns="91440">
            <a:normAutofit/>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866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918782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a:t>Presentation Title</a:t>
            </a:r>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33236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708489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6516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a:t>20XX</a:t>
            </a:r>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9718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A8464DCA-A9BF-A892-3059-84E13570D01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702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a:t>20XX</a:t>
            </a:r>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5264630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6" name="Footer Placeholder 5"/>
          <p:cNvSpPr>
            <a:spLocks noGrp="1"/>
          </p:cNvSpPr>
          <p:nvPr>
            <p:ph type="ftr" sz="quarter" idx="11"/>
          </p:nvPr>
        </p:nvSpPr>
        <p:spPr>
          <a:xfrm>
            <a:off x="1097279" y="6446838"/>
            <a:ext cx="681826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06775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a:t>20XX</a:t>
            </a:r>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560720"/>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 id="2147483788" r:id="rId18"/>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15.xml"/><Relationship Id="rId5" Type="http://schemas.openxmlformats.org/officeDocument/2006/relationships/image" Target="../media/image14.jpe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 group of people sitting at a table">
            <a:extLst>
              <a:ext uri="{FF2B5EF4-FFF2-40B4-BE49-F238E27FC236}">
                <a16:creationId xmlns:a16="http://schemas.microsoft.com/office/drawing/2014/main" id="{6BEAD192-141F-FDDE-021B-8674B81EECD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p:pic>
      <p:sp>
        <p:nvSpPr>
          <p:cNvPr id="6" name="Title 5">
            <a:extLst>
              <a:ext uri="{FF2B5EF4-FFF2-40B4-BE49-F238E27FC236}">
                <a16:creationId xmlns:a16="http://schemas.microsoft.com/office/drawing/2014/main" id="{8C834208-78D3-55FF-0568-AC7434753C76}"/>
              </a:ext>
            </a:extLst>
          </p:cNvPr>
          <p:cNvSpPr>
            <a:spLocks noGrp="1"/>
          </p:cNvSpPr>
          <p:nvPr>
            <p:ph type="ctrTitle"/>
          </p:nvPr>
        </p:nvSpPr>
        <p:spPr/>
        <p:txBody>
          <a:bodyPr/>
          <a:lstStyle/>
          <a:p>
            <a:r>
              <a:rPr lang="en-US" dirty="0"/>
              <a:t>Bank Loan- Risk Analysis</a:t>
            </a:r>
          </a:p>
        </p:txBody>
      </p:sp>
    </p:spTree>
    <p:extLst>
      <p:ext uri="{BB962C8B-B14F-4D97-AF65-F5344CB8AC3E}">
        <p14:creationId xmlns:p14="http://schemas.microsoft.com/office/powerpoint/2010/main" val="2076879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79" name="Straight Connector 78">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81" name="Rectangle 80">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a:xfrm>
            <a:off x="8141110" y="639098"/>
            <a:ext cx="3401961" cy="3494790"/>
          </a:xfrm>
        </p:spPr>
        <p:txBody>
          <a:bodyPr vert="horz" lIns="91440" tIns="45720" rIns="91440" bIns="45720" rtlCol="0" anchor="b">
            <a:normAutofit/>
          </a:bodyPr>
          <a:lstStyle/>
          <a:p>
            <a:r>
              <a:rPr lang="en-US" sz="1800" dirty="0">
                <a:solidFill>
                  <a:schemeClr val="tx1">
                    <a:lumMod val="85000"/>
                    <a:lumOff val="15000"/>
                  </a:schemeClr>
                </a:solidFill>
              </a:rPr>
              <a:t>In the given data set the type of loan approved(majority) were not categorized and we can’t impute the values with any of the means, however the known category of refusal is from Repairs </a:t>
            </a:r>
          </a:p>
        </p:txBody>
      </p:sp>
      <p:pic>
        <p:nvPicPr>
          <p:cNvPr id="9" name="Content Placeholder 8">
            <a:extLst>
              <a:ext uri="{FF2B5EF4-FFF2-40B4-BE49-F238E27FC236}">
                <a16:creationId xmlns:a16="http://schemas.microsoft.com/office/drawing/2014/main" id="{F6BF010F-590A-43C5-6844-1456A943B8B9}"/>
              </a:ext>
            </a:extLst>
          </p:cNvPr>
          <p:cNvPicPr>
            <a:picLocks noGrp="1" noChangeAspect="1"/>
          </p:cNvPicPr>
          <p:nvPr>
            <p:ph idx="1"/>
          </p:nvPr>
        </p:nvPicPr>
        <p:blipFill>
          <a:blip r:embed="rId3"/>
          <a:stretch>
            <a:fillRect/>
          </a:stretch>
        </p:blipFill>
        <p:spPr>
          <a:xfrm>
            <a:off x="98836" y="24031"/>
            <a:ext cx="7648008" cy="6022808"/>
          </a:xfrm>
          <a:prstGeom prst="rect">
            <a:avLst/>
          </a:prstGeom>
        </p:spPr>
      </p:pic>
      <p:cxnSp>
        <p:nvCxnSpPr>
          <p:cNvPr id="83" name="Straight Connector 82">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5" name="Rectangle 84">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13359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0" name="Rectangle 8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92" name="Straight Connector 9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94" name="Rectangle 93">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a:xfrm>
            <a:off x="8141110" y="639098"/>
            <a:ext cx="3401961" cy="3494790"/>
          </a:xfrm>
        </p:spPr>
        <p:txBody>
          <a:bodyPr vert="horz" lIns="91440" tIns="45720" rIns="91440" bIns="45720" rtlCol="0" anchor="b">
            <a:normAutofit/>
          </a:bodyPr>
          <a:lstStyle/>
          <a:p>
            <a:r>
              <a:rPr lang="en-US" sz="1800" dirty="0">
                <a:solidFill>
                  <a:schemeClr val="tx1">
                    <a:lumMod val="85000"/>
                    <a:lumOff val="15000"/>
                  </a:schemeClr>
                </a:solidFill>
              </a:rPr>
              <a:t>In the given data set the type of Re-payers and Defaulters category is unknown </a:t>
            </a:r>
          </a:p>
        </p:txBody>
      </p:sp>
      <p:pic>
        <p:nvPicPr>
          <p:cNvPr id="4" name="Content Placeholder 3">
            <a:extLst>
              <a:ext uri="{FF2B5EF4-FFF2-40B4-BE49-F238E27FC236}">
                <a16:creationId xmlns:a16="http://schemas.microsoft.com/office/drawing/2014/main" id="{2323EEA1-6D73-1524-B3EF-098F36E72CCD}"/>
              </a:ext>
            </a:extLst>
          </p:cNvPr>
          <p:cNvPicPr>
            <a:picLocks noGrp="1" noChangeAspect="1"/>
          </p:cNvPicPr>
          <p:nvPr>
            <p:ph idx="1"/>
          </p:nvPr>
        </p:nvPicPr>
        <p:blipFill>
          <a:blip r:embed="rId3"/>
          <a:stretch>
            <a:fillRect/>
          </a:stretch>
        </p:blipFill>
        <p:spPr>
          <a:xfrm>
            <a:off x="98835" y="137652"/>
            <a:ext cx="7082499" cy="6125496"/>
          </a:xfrm>
          <a:prstGeom prst="rect">
            <a:avLst/>
          </a:prstGeom>
        </p:spPr>
      </p:pic>
      <p:cxnSp>
        <p:nvCxnSpPr>
          <p:cNvPr id="96" name="Straight Connector 95">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23037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8" name="Rectangle 11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0" name="Straight Connector 11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22" name="Rectangle 121">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a:xfrm>
            <a:off x="1097280" y="286603"/>
            <a:ext cx="10058400" cy="1450757"/>
          </a:xfrm>
        </p:spPr>
        <p:txBody>
          <a:bodyPr vert="horz" lIns="91440" tIns="45720" rIns="91440" bIns="45720" rtlCol="0" anchor="b">
            <a:normAutofit/>
          </a:bodyPr>
          <a:lstStyle/>
          <a:p>
            <a:r>
              <a:rPr lang="en-US"/>
              <a:t>How people are interested to apply loan based on history</a:t>
            </a:r>
          </a:p>
        </p:txBody>
      </p:sp>
      <p:cxnSp>
        <p:nvCxnSpPr>
          <p:cNvPr id="124" name="Straight Connector 123">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5846"/>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5" name="Content Placeholder 114">
            <a:extLst>
              <a:ext uri="{FF2B5EF4-FFF2-40B4-BE49-F238E27FC236}">
                <a16:creationId xmlns:a16="http://schemas.microsoft.com/office/drawing/2014/main" id="{E928980A-CFAF-31A2-EB15-DF4F264D4B67}"/>
              </a:ext>
            </a:extLst>
          </p:cNvPr>
          <p:cNvSpPr>
            <a:spLocks noGrp="1"/>
          </p:cNvSpPr>
          <p:nvPr>
            <p:ph idx="1"/>
          </p:nvPr>
        </p:nvSpPr>
        <p:spPr>
          <a:xfrm>
            <a:off x="1097280" y="2108201"/>
            <a:ext cx="6437367" cy="3760891"/>
          </a:xfrm>
        </p:spPr>
        <p:txBody>
          <a:bodyPr vert="horz" lIns="0" tIns="45720" rIns="0" bIns="45720" rtlCol="0">
            <a:normAutofit/>
          </a:bodyPr>
          <a:lstStyle/>
          <a:p>
            <a:pPr>
              <a:buFont typeface="Calibri" panose="020F0502020204030204" pitchFamily="34" charset="0"/>
            </a:pPr>
            <a:r>
              <a:rPr lang="en-US" dirty="0"/>
              <a:t>Based on the data people approx. 35% were likely to apply the loan in the tenure of one year of loan</a:t>
            </a:r>
          </a:p>
          <a:p>
            <a:pPr>
              <a:buFont typeface="Calibri" panose="020F0502020204030204" pitchFamily="34" charset="0"/>
            </a:pPr>
            <a:r>
              <a:rPr lang="en-US" dirty="0"/>
              <a:t>23 % people like to take the loan in the 2</a:t>
            </a:r>
            <a:r>
              <a:rPr lang="en-US" baseline="30000" dirty="0"/>
              <a:t>nd</a:t>
            </a:r>
            <a:r>
              <a:rPr lang="en-US" dirty="0"/>
              <a:t> year of tenure</a:t>
            </a:r>
          </a:p>
        </p:txBody>
      </p:sp>
      <p:pic>
        <p:nvPicPr>
          <p:cNvPr id="8" name="Content Placeholder 7">
            <a:extLst>
              <a:ext uri="{FF2B5EF4-FFF2-40B4-BE49-F238E27FC236}">
                <a16:creationId xmlns:a16="http://schemas.microsoft.com/office/drawing/2014/main" id="{70838410-59DB-C218-2F3C-73C689C8133D}"/>
              </a:ext>
            </a:extLst>
          </p:cNvPr>
          <p:cNvPicPr>
            <a:picLocks noChangeAspect="1"/>
          </p:cNvPicPr>
          <p:nvPr/>
        </p:nvPicPr>
        <p:blipFill>
          <a:blip r:embed="rId3"/>
          <a:stretch>
            <a:fillRect/>
          </a:stretch>
        </p:blipFill>
        <p:spPr>
          <a:xfrm>
            <a:off x="8129006" y="2879453"/>
            <a:ext cx="3144043" cy="2218385"/>
          </a:xfrm>
          <a:prstGeom prst="rect">
            <a:avLst/>
          </a:prstGeom>
        </p:spPr>
      </p:pic>
      <p:sp>
        <p:nvSpPr>
          <p:cNvPr id="126" name="Rectangle 125">
            <a:extLst>
              <a:ext uri="{FF2B5EF4-FFF2-40B4-BE49-F238E27FC236}">
                <a16:creationId xmlns:a16="http://schemas.microsoft.com/office/drawing/2014/main" id="{CB06839E-D8C3-4A74-BA2B-3B97E7B2CD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089614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7" name="Straight Connector 26">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514A3D"/>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2ABAF2C-4EB1-4165-62AA-99994215A31F}"/>
              </a:ext>
            </a:extLst>
          </p:cNvPr>
          <p:cNvSpPr>
            <a:spLocks noGrp="1"/>
          </p:cNvSpPr>
          <p:nvPr>
            <p:ph type="title"/>
          </p:nvPr>
        </p:nvSpPr>
        <p:spPr>
          <a:xfrm>
            <a:off x="492370" y="516836"/>
            <a:ext cx="3084844" cy="1961086"/>
          </a:xfrm>
        </p:spPr>
        <p:txBody>
          <a:bodyPr vert="horz" lIns="91440" tIns="45720" rIns="91440" bIns="45720" rtlCol="0" anchor="b">
            <a:normAutofit/>
          </a:bodyPr>
          <a:lstStyle/>
          <a:p>
            <a:r>
              <a:rPr lang="en-US" sz="4000" dirty="0">
                <a:solidFill>
                  <a:srgbClr val="FFFFFF"/>
                </a:solidFill>
              </a:rPr>
              <a:t>Correlations Analysis</a:t>
            </a:r>
          </a:p>
        </p:txBody>
      </p:sp>
      <p:cxnSp>
        <p:nvCxnSpPr>
          <p:cNvPr id="33" name="Straight Connector 32">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Content Placeholder 21">
            <a:extLst>
              <a:ext uri="{FF2B5EF4-FFF2-40B4-BE49-F238E27FC236}">
                <a16:creationId xmlns:a16="http://schemas.microsoft.com/office/drawing/2014/main" id="{00998A03-AF53-E137-7349-3A0BF3400ABA}"/>
              </a:ext>
            </a:extLst>
          </p:cNvPr>
          <p:cNvSpPr>
            <a:spLocks noGrp="1"/>
          </p:cNvSpPr>
          <p:nvPr>
            <p:ph idx="1"/>
          </p:nvPr>
        </p:nvSpPr>
        <p:spPr>
          <a:xfrm>
            <a:off x="571752" y="2799654"/>
            <a:ext cx="3005462" cy="3189665"/>
          </a:xfrm>
        </p:spPr>
        <p:txBody>
          <a:bodyPr vert="horz" lIns="0" tIns="45720" rIns="0" bIns="45720" rtlCol="0">
            <a:normAutofit/>
          </a:bodyPr>
          <a:lstStyle/>
          <a:p>
            <a:pPr>
              <a:buFont typeface="Calibri" panose="020F0502020204030204" pitchFamily="34" charset="0"/>
            </a:pPr>
            <a:r>
              <a:rPr lang="en-US" sz="1800" dirty="0">
                <a:solidFill>
                  <a:srgbClr val="FFFFFF"/>
                </a:solidFill>
              </a:rPr>
              <a:t>When you do the deep dive analysis between AMT_GOODS_PRICE vs AMT_CREDIT it clearly shows that the when the credit goes on rising the defaulters rise in the same proportion</a:t>
            </a:r>
          </a:p>
        </p:txBody>
      </p:sp>
      <p:pic>
        <p:nvPicPr>
          <p:cNvPr id="5" name="Content Placeholder 4">
            <a:extLst>
              <a:ext uri="{FF2B5EF4-FFF2-40B4-BE49-F238E27FC236}">
                <a16:creationId xmlns:a16="http://schemas.microsoft.com/office/drawing/2014/main" id="{539B3B12-B8DF-745E-906A-8DE1CD661D43}"/>
              </a:ext>
            </a:extLst>
          </p:cNvPr>
          <p:cNvPicPr>
            <a:picLocks noChangeAspect="1"/>
          </p:cNvPicPr>
          <p:nvPr/>
        </p:nvPicPr>
        <p:blipFill>
          <a:blip r:embed="rId3"/>
          <a:stretch>
            <a:fillRect/>
          </a:stretch>
        </p:blipFill>
        <p:spPr>
          <a:xfrm>
            <a:off x="4883034" y="640080"/>
            <a:ext cx="6516048" cy="5577840"/>
          </a:xfrm>
          <a:prstGeom prst="rect">
            <a:avLst/>
          </a:prstGeom>
        </p:spPr>
      </p:pic>
    </p:spTree>
    <p:extLst>
      <p:ext uri="{BB962C8B-B14F-4D97-AF65-F5344CB8AC3E}">
        <p14:creationId xmlns:p14="http://schemas.microsoft.com/office/powerpoint/2010/main" val="34990010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EE49-D1D1-AC61-F6C4-AA6B07CA6400}"/>
              </a:ext>
            </a:extLst>
          </p:cNvPr>
          <p:cNvSpPr>
            <a:spLocks noGrp="1"/>
          </p:cNvSpPr>
          <p:nvPr>
            <p:ph type="title"/>
          </p:nvPr>
        </p:nvSpPr>
        <p:spPr/>
        <p:txBody>
          <a:bodyPr>
            <a:noAutofit/>
          </a:bodyPr>
          <a:lstStyle/>
          <a:p>
            <a:r>
              <a:rPr lang="en-US" dirty="0"/>
              <a:t>Overcoming Risks</a:t>
            </a:r>
          </a:p>
        </p:txBody>
      </p:sp>
      <p:sp>
        <p:nvSpPr>
          <p:cNvPr id="3" name="Subtitle 2">
            <a:extLst>
              <a:ext uri="{FF2B5EF4-FFF2-40B4-BE49-F238E27FC236}">
                <a16:creationId xmlns:a16="http://schemas.microsoft.com/office/drawing/2014/main" id="{96733048-22A9-D939-B26C-9E8EDF36E4FE}"/>
              </a:ext>
            </a:extLst>
          </p:cNvPr>
          <p:cNvSpPr>
            <a:spLocks noGrp="1"/>
          </p:cNvSpPr>
          <p:nvPr>
            <p:ph type="subTitle" idx="1"/>
          </p:nvPr>
        </p:nvSpPr>
        <p:spPr>
          <a:xfrm>
            <a:off x="1065212" y="5943600"/>
            <a:ext cx="10058400" cy="690465"/>
          </a:xfrm>
        </p:spPr>
        <p:txBody>
          <a:bodyPr>
            <a:normAutofit/>
          </a:bodyPr>
          <a:lstStyle/>
          <a:p>
            <a:r>
              <a:rPr lang="en-US" dirty="0"/>
              <a:t>Risk moderating strategies</a:t>
            </a:r>
          </a:p>
          <a:p>
            <a:endParaRPr lang="en-US" dirty="0"/>
          </a:p>
        </p:txBody>
      </p:sp>
      <p:pic>
        <p:nvPicPr>
          <p:cNvPr id="7" name="Picture Placeholder 7" descr="Business man sitting at a desk">
            <a:extLst>
              <a:ext uri="{FF2B5EF4-FFF2-40B4-BE49-F238E27FC236}">
                <a16:creationId xmlns:a16="http://schemas.microsoft.com/office/drawing/2014/main" id="{44F51528-7C6C-676D-62ED-40AB97D9C5F2}"/>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3" r="3"/>
          <a:stretch/>
        </p:blipFill>
        <p:spPr/>
      </p:pic>
      <p:pic>
        <p:nvPicPr>
          <p:cNvPr id="8" name="Picture Placeholder 9" descr="Handshake">
            <a:extLst>
              <a:ext uri="{FF2B5EF4-FFF2-40B4-BE49-F238E27FC236}">
                <a16:creationId xmlns:a16="http://schemas.microsoft.com/office/drawing/2014/main" id="{42986763-B4C8-5057-6222-0EC4939E7104}"/>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l="3" r="3"/>
          <a:stretch/>
        </p:blipFill>
        <p:spPr/>
      </p:pic>
      <p:pic>
        <p:nvPicPr>
          <p:cNvPr id="9" name="Picture Placeholder 11" descr="A group of people meeting in a room and writing">
            <a:extLst>
              <a:ext uri="{FF2B5EF4-FFF2-40B4-BE49-F238E27FC236}">
                <a16:creationId xmlns:a16="http://schemas.microsoft.com/office/drawing/2014/main" id="{140AE90F-CD65-3895-59E8-B7606863E8F6}"/>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t="87" b="87"/>
          <a:stretch/>
        </p:blipFill>
        <p:spPr/>
      </p:pic>
    </p:spTree>
    <p:extLst>
      <p:ext uri="{BB962C8B-B14F-4D97-AF65-F5344CB8AC3E}">
        <p14:creationId xmlns:p14="http://schemas.microsoft.com/office/powerpoint/2010/main" val="1435895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p:txBody>
          <a:bodyPr/>
          <a:lstStyle/>
          <a:p>
            <a:r>
              <a:rPr lang="en-US" dirty="0"/>
              <a:t>Analysis made</a:t>
            </a:r>
          </a:p>
        </p:txBody>
      </p:sp>
      <p:graphicFrame>
        <p:nvGraphicFramePr>
          <p:cNvPr id="5" name="Content Placeholder 2">
            <a:extLst>
              <a:ext uri="{FF2B5EF4-FFF2-40B4-BE49-F238E27FC236}">
                <a16:creationId xmlns:a16="http://schemas.microsoft.com/office/drawing/2014/main" id="{704CFA31-E910-12CE-FC28-049710EDE0B0}"/>
              </a:ext>
            </a:extLst>
          </p:cNvPr>
          <p:cNvGraphicFramePr>
            <a:graphicFrameLocks noGrp="1"/>
          </p:cNvGraphicFramePr>
          <p:nvPr>
            <p:ph idx="1"/>
            <p:extLst>
              <p:ext uri="{D42A27DB-BD31-4B8C-83A1-F6EECF244321}">
                <p14:modId xmlns:p14="http://schemas.microsoft.com/office/powerpoint/2010/main" val="4256558975"/>
              </p:ext>
            </p:extLst>
          </p:nvPr>
        </p:nvGraphicFramePr>
        <p:xfrm>
          <a:off x="1097280" y="2182849"/>
          <a:ext cx="10058399" cy="39566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66731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p:txBody>
          <a:bodyPr>
            <a:normAutofit/>
          </a:bodyPr>
          <a:lstStyle/>
          <a:p>
            <a:r>
              <a:rPr lang="en-US" dirty="0"/>
              <a:t>Thank you</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4" r="4"/>
          <a:stretch/>
        </p:blipFill>
        <p:spPr/>
      </p:pic>
      <p:sp>
        <p:nvSpPr>
          <p:cNvPr id="3" name="Content Placeholder 2">
            <a:extLst>
              <a:ext uri="{FF2B5EF4-FFF2-40B4-BE49-F238E27FC236}">
                <a16:creationId xmlns:a16="http://schemas.microsoft.com/office/drawing/2014/main" id="{6E155294-59B0-43EB-94D1-0BF9E1754452}"/>
              </a:ext>
            </a:extLst>
          </p:cNvPr>
          <p:cNvSpPr>
            <a:spLocks noGrp="1"/>
          </p:cNvSpPr>
          <p:nvPr>
            <p:ph idx="1"/>
          </p:nvPr>
        </p:nvSpPr>
        <p:spPr/>
        <p:txBody>
          <a:bodyPr vert="horz" lIns="91440" tIns="45720" rIns="0" bIns="45720" rtlCol="0" anchor="t">
            <a:normAutofit/>
          </a:bodyPr>
          <a:lstStyle/>
          <a:p>
            <a:r>
              <a:rPr lang="en-US" dirty="0"/>
              <a:t>Ranjith Cheela</a:t>
            </a:r>
          </a:p>
          <a:p>
            <a:endParaRPr lang="en-US" dirty="0"/>
          </a:p>
        </p:txBody>
      </p:sp>
    </p:spTree>
    <p:extLst>
      <p:ext uri="{BB962C8B-B14F-4D97-AF65-F5344CB8AC3E}">
        <p14:creationId xmlns:p14="http://schemas.microsoft.com/office/powerpoint/2010/main" val="850743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p:txBody>
          <a:bodyPr/>
          <a:lstStyle/>
          <a:p>
            <a:r>
              <a:rPr lang="en-US" dirty="0"/>
              <a:t>Business problem</a:t>
            </a:r>
          </a:p>
        </p:txBody>
      </p:sp>
      <p:sp>
        <p:nvSpPr>
          <p:cNvPr id="3" name="Content Placeholder 2">
            <a:extLst>
              <a:ext uri="{FF2B5EF4-FFF2-40B4-BE49-F238E27FC236}">
                <a16:creationId xmlns:a16="http://schemas.microsoft.com/office/drawing/2014/main" id="{F21C3D74-CBD0-AEEC-7CF1-ED875B10D2FB}"/>
              </a:ext>
            </a:extLst>
          </p:cNvPr>
          <p:cNvSpPr>
            <a:spLocks noGrp="1"/>
          </p:cNvSpPr>
          <p:nvPr>
            <p:ph idx="1"/>
          </p:nvPr>
        </p:nvSpPr>
        <p:spPr/>
        <p:txBody>
          <a:bodyPr/>
          <a:lstStyle/>
          <a:p>
            <a:r>
              <a:rPr lang="en-US" dirty="0"/>
              <a:t>Banks has given loans to set of individuals and encountered risk in the form of Defaulters, which were also called NPA</a:t>
            </a:r>
          </a:p>
          <a:p>
            <a:r>
              <a:rPr lang="en-US" dirty="0"/>
              <a:t>Based on the past data we need to derive a pattern which helps in taking decisions on whom to be granted loan and whom to avoid</a:t>
            </a:r>
          </a:p>
          <a:p>
            <a:pPr marL="0" indent="0">
              <a:buNone/>
            </a:pPr>
            <a:r>
              <a:rPr lang="en-US" dirty="0"/>
              <a:t> </a:t>
            </a:r>
          </a:p>
        </p:txBody>
      </p:sp>
    </p:spTree>
    <p:extLst>
      <p:ext uri="{BB962C8B-B14F-4D97-AF65-F5344CB8AC3E}">
        <p14:creationId xmlns:p14="http://schemas.microsoft.com/office/powerpoint/2010/main" val="3648163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p:txBody>
          <a:bodyPr/>
          <a:lstStyle/>
          <a:p>
            <a:r>
              <a:rPr lang="en-US" dirty="0"/>
              <a:t>Approach overview</a:t>
            </a:r>
          </a:p>
        </p:txBody>
      </p:sp>
      <p:sp>
        <p:nvSpPr>
          <p:cNvPr id="3" name="Content Placeholder 2">
            <a:extLst>
              <a:ext uri="{FF2B5EF4-FFF2-40B4-BE49-F238E27FC236}">
                <a16:creationId xmlns:a16="http://schemas.microsoft.com/office/drawing/2014/main" id="{F21C3D74-CBD0-AEEC-7CF1-ED875B10D2FB}"/>
              </a:ext>
            </a:extLst>
          </p:cNvPr>
          <p:cNvSpPr>
            <a:spLocks noGrp="1"/>
          </p:cNvSpPr>
          <p:nvPr>
            <p:ph idx="1"/>
          </p:nvPr>
        </p:nvSpPr>
        <p:spPr/>
        <p:txBody>
          <a:bodyPr>
            <a:normAutofit lnSpcReduction="10000"/>
          </a:bodyPr>
          <a:lstStyle/>
          <a:p>
            <a:pPr marL="228600" indent="-228600">
              <a:buAutoNum type="arabicPeriod"/>
            </a:pPr>
            <a:r>
              <a:rPr lang="en-US" sz="1200" dirty="0"/>
              <a:t>There were 2 sets of data provided by the bank personnel one is ‘application_data.csv ‘ which contains the information of all the clients at the time of applying and their repayment history, the other is ‘previous_application.csv’ contains all the information of a person’s previous loans history.</a:t>
            </a:r>
          </a:p>
          <a:p>
            <a:pPr marL="342900" indent="-342900">
              <a:buAutoNum type="arabicPeriod"/>
            </a:pPr>
            <a:r>
              <a:rPr lang="en-US" sz="1800" dirty="0">
                <a:latin typeface="+mj-lt"/>
              </a:rPr>
              <a:t>Approach</a:t>
            </a:r>
          </a:p>
          <a:p>
            <a:pPr marL="379476" lvl="1" indent="-342900">
              <a:buAutoNum type="arabicPeriod"/>
            </a:pPr>
            <a:r>
              <a:rPr lang="en-US" sz="1200" dirty="0"/>
              <a:t>application_data.csv – is been analyzed and applied with the techniques like,  identify the null values in the columns and cleaning them , identify the outliers and imputation of appropriate data like mean/median/mode values in to it, removal of unwanted columns, identify unique constraints, grouping the columns in to appropriate data sets, at last bifurcating the data based on defaulters and re-payers in to 2 different Target data sets t</a:t>
            </a:r>
          </a:p>
          <a:p>
            <a:pPr marL="379476" lvl="1" indent="-342900">
              <a:buAutoNum type="arabicPeriod"/>
            </a:pPr>
            <a:r>
              <a:rPr lang="en-US" sz="1200" dirty="0"/>
              <a:t>previous_application.csv – is been analyzed and removed the unwanted columns by identifying null values, identify the outliers and impute them, merge the data set with the application_data.csv and derive the observations</a:t>
            </a:r>
          </a:p>
          <a:p>
            <a:pPr marL="379476" lvl="1" indent="-342900">
              <a:buAutoNum type="arabicPeriod"/>
            </a:pPr>
            <a:r>
              <a:rPr lang="en-US" sz="1200" dirty="0"/>
              <a:t>Correlations: Identify the top 10 variable correlations and identify the observations</a:t>
            </a:r>
          </a:p>
          <a:p>
            <a:pPr marL="379476" lvl="1" indent="-342900">
              <a:buAutoNum type="arabicPeriod"/>
            </a:pPr>
            <a:r>
              <a:rPr lang="en-US" sz="1200" dirty="0"/>
              <a:t>Plotting the Graphs: based on the  income, family count, type of employment, type of education, code of gender, type of living style and region we have plotted different segmented univariate analysis and derived different observations and patterns</a:t>
            </a:r>
          </a:p>
          <a:p>
            <a:pPr marL="379476" lvl="1" indent="-342900">
              <a:buAutoNum type="arabicPeriod"/>
            </a:pPr>
            <a:r>
              <a:rPr lang="en-US" sz="1200" dirty="0"/>
              <a:t>Based on the Flags columns by plotting different bar charts we have derived some useful insights</a:t>
            </a:r>
          </a:p>
          <a:p>
            <a:pPr marL="0" indent="0">
              <a:buNone/>
            </a:pPr>
            <a:r>
              <a:rPr lang="en-US" sz="1800" dirty="0">
                <a:latin typeface="+mj-lt"/>
              </a:rPr>
              <a:t>	</a:t>
            </a:r>
          </a:p>
        </p:txBody>
      </p:sp>
    </p:spTree>
    <p:extLst>
      <p:ext uri="{BB962C8B-B14F-4D97-AF65-F5344CB8AC3E}">
        <p14:creationId xmlns:p14="http://schemas.microsoft.com/office/powerpoint/2010/main" val="112089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standing in front of a group of people">
            <a:extLst>
              <a:ext uri="{FF2B5EF4-FFF2-40B4-BE49-F238E27FC236}">
                <a16:creationId xmlns:a16="http://schemas.microsoft.com/office/drawing/2014/main" id="{09326C02-AA2C-C412-E1A4-A2EAFAA84AEF}"/>
              </a:ext>
            </a:extLst>
          </p:cNvPr>
          <p:cNvPicPr>
            <a:picLocks noGrp="1" noChangeAspect="1"/>
          </p:cNvPicPr>
          <p:nvPr>
            <p:ph type="pic" sz="quarter" idx="13"/>
          </p:nvPr>
        </p:nvPicPr>
        <p:blipFill>
          <a:blip r:embed="rId3"/>
          <a:srcRect l="7" r="7"/>
          <a:stretch/>
        </p:blipFill>
        <p:spPr/>
      </p:pic>
      <p:sp>
        <p:nvSpPr>
          <p:cNvPr id="3" name="Title 2">
            <a:extLst>
              <a:ext uri="{FF2B5EF4-FFF2-40B4-BE49-F238E27FC236}">
                <a16:creationId xmlns:a16="http://schemas.microsoft.com/office/drawing/2014/main" id="{3F5278DA-6C8A-199D-CC43-831ACF8AF132}"/>
              </a:ext>
            </a:extLst>
          </p:cNvPr>
          <p:cNvSpPr>
            <a:spLocks noGrp="1"/>
          </p:cNvSpPr>
          <p:nvPr>
            <p:ph type="ctrTitle"/>
          </p:nvPr>
        </p:nvSpPr>
        <p:spPr/>
        <p:txBody>
          <a:bodyPr bIns="548640" anchor="b" anchorCtr="0"/>
          <a:lstStyle/>
          <a:p>
            <a:r>
              <a:rPr lang="en-US" dirty="0"/>
              <a:t>Segmented Analysis and observations</a:t>
            </a:r>
          </a:p>
        </p:txBody>
      </p:sp>
    </p:spTree>
    <p:extLst>
      <p:ext uri="{BB962C8B-B14F-4D97-AF65-F5344CB8AC3E}">
        <p14:creationId xmlns:p14="http://schemas.microsoft.com/office/powerpoint/2010/main" val="29725073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42" name="Straight Connector 4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44" name="Rectangle 4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a:xfrm>
            <a:off x="6730000" y="639099"/>
            <a:ext cx="4813072" cy="560142"/>
          </a:xfrm>
        </p:spPr>
        <p:txBody>
          <a:bodyPr vert="horz" lIns="91440" tIns="45720" rIns="91440" bIns="45720" rtlCol="0" anchor="b">
            <a:normAutofit fontScale="90000"/>
          </a:bodyPr>
          <a:lstStyle/>
          <a:p>
            <a:r>
              <a:rPr lang="en-US" sz="3600" dirty="0">
                <a:solidFill>
                  <a:schemeClr val="tx1">
                    <a:lumMod val="85000"/>
                    <a:lumOff val="15000"/>
                  </a:schemeClr>
                </a:solidFill>
              </a:rPr>
              <a:t>Segmented analysis</a:t>
            </a:r>
          </a:p>
        </p:txBody>
      </p:sp>
      <p:sp>
        <p:nvSpPr>
          <p:cNvPr id="9" name="Content Placeholder 8">
            <a:extLst>
              <a:ext uri="{FF2B5EF4-FFF2-40B4-BE49-F238E27FC236}">
                <a16:creationId xmlns:a16="http://schemas.microsoft.com/office/drawing/2014/main" id="{94AA5BCF-F366-F2BA-F7D4-10DB737E3A54}"/>
              </a:ext>
            </a:extLst>
          </p:cNvPr>
          <p:cNvSpPr>
            <a:spLocks noGrp="1"/>
          </p:cNvSpPr>
          <p:nvPr>
            <p:ph idx="1"/>
          </p:nvPr>
        </p:nvSpPr>
        <p:spPr>
          <a:xfrm>
            <a:off x="6729999" y="1199240"/>
            <a:ext cx="4829101" cy="5358875"/>
          </a:xfrm>
        </p:spPr>
        <p:txBody>
          <a:bodyPr vert="horz" lIns="91440" tIns="45720" rIns="91440" bIns="45720" rtlCol="0">
            <a:normAutofit fontScale="85000" lnSpcReduction="20000"/>
          </a:bodyPr>
          <a:lstStyle/>
          <a:p>
            <a:pPr marL="0" indent="0">
              <a:buNone/>
            </a:pPr>
            <a:r>
              <a:rPr lang="en-US" sz="1800" cap="all" spc="200" dirty="0">
                <a:solidFill>
                  <a:schemeClr val="tx1"/>
                </a:solidFill>
              </a:rPr>
              <a:t>The graphs in the left shows different analysis based on the data provided by the client in the application_data.csv file, where in Defaulters were marked with </a:t>
            </a:r>
          </a:p>
          <a:p>
            <a:pPr marL="0" indent="0">
              <a:buNone/>
            </a:pPr>
            <a:r>
              <a:rPr lang="en-US" sz="1800" cap="all" spc="200" dirty="0">
                <a:solidFill>
                  <a:schemeClr val="tx1"/>
                </a:solidFill>
              </a:rPr>
              <a:t>Re-payers were Marked with </a:t>
            </a:r>
          </a:p>
          <a:p>
            <a:pPr marL="0" indent="0">
              <a:buNone/>
            </a:pPr>
            <a:r>
              <a:rPr lang="en-US" sz="1800" cap="all" spc="200" dirty="0">
                <a:solidFill>
                  <a:schemeClr val="tx1"/>
                </a:solidFill>
              </a:rPr>
              <a:t>How ever these details were just an assumption or Flag based, in the next slide we deep dive into data-based observations</a:t>
            </a:r>
          </a:p>
          <a:p>
            <a:pPr marL="0" indent="0">
              <a:buNone/>
            </a:pPr>
            <a:endParaRPr lang="en-US" sz="1800" cap="all" spc="200" dirty="0">
              <a:solidFill>
                <a:schemeClr val="tx1"/>
              </a:solidFill>
            </a:endParaRPr>
          </a:p>
          <a:p>
            <a:pPr marL="0" indent="0">
              <a:buNone/>
            </a:pPr>
            <a:endParaRPr lang="en-US" sz="1800" cap="all" spc="200" dirty="0">
              <a:solidFill>
                <a:schemeClr val="tx1"/>
              </a:solidFill>
            </a:endParaRPr>
          </a:p>
          <a:p>
            <a:pPr marL="0" indent="0">
              <a:buNone/>
            </a:pPr>
            <a:endParaRPr lang="en-US" sz="1800" cap="all" spc="200" dirty="0">
              <a:solidFill>
                <a:schemeClr val="tx1"/>
              </a:solidFill>
            </a:endParaRPr>
          </a:p>
          <a:p>
            <a:pPr marL="0" indent="0">
              <a:buNone/>
            </a:pPr>
            <a:r>
              <a:rPr lang="en-US" sz="1800" cap="all" spc="200" dirty="0">
                <a:solidFill>
                  <a:schemeClr val="tx1"/>
                </a:solidFill>
              </a:rPr>
              <a:t>Observations: </a:t>
            </a:r>
          </a:p>
          <a:p>
            <a:pPr marL="0" indent="0">
              <a:buNone/>
            </a:pPr>
            <a:r>
              <a:rPr lang="en-US" sz="1700" cap="all" spc="200" dirty="0">
                <a:solidFill>
                  <a:schemeClr val="tx1"/>
                </a:solidFill>
              </a:rPr>
              <a:t>People who owns real estate, people provide the office phone number, people who provided the mobile number and people who submitted the document 3 were more Re-payers and all the other categories were having more defaulters</a:t>
            </a:r>
          </a:p>
        </p:txBody>
      </p:sp>
      <p:pic>
        <p:nvPicPr>
          <p:cNvPr id="5" name="Content Placeholder 4">
            <a:extLst>
              <a:ext uri="{FF2B5EF4-FFF2-40B4-BE49-F238E27FC236}">
                <a16:creationId xmlns:a16="http://schemas.microsoft.com/office/drawing/2014/main" id="{00F832F9-17B5-EF58-9DDB-E4293B5DE4E2}"/>
              </a:ext>
            </a:extLst>
          </p:cNvPr>
          <p:cNvPicPr>
            <a:picLocks noChangeAspect="1"/>
          </p:cNvPicPr>
          <p:nvPr/>
        </p:nvPicPr>
        <p:blipFill rotWithShape="1">
          <a:blip r:embed="rId3"/>
          <a:srcRect t="1400" r="-2" b="2973"/>
          <a:stretch/>
        </p:blipFill>
        <p:spPr>
          <a:xfrm>
            <a:off x="1" y="10"/>
            <a:ext cx="6096000" cy="6857990"/>
          </a:xfrm>
          <a:prstGeom prst="rect">
            <a:avLst/>
          </a:prstGeom>
        </p:spPr>
      </p:pic>
      <p:cxnSp>
        <p:nvCxnSpPr>
          <p:cNvPr id="46" name="Straight Connector 4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95E5DA31-9665-A142-D904-BDE3F7197F73}"/>
              </a:ext>
            </a:extLst>
          </p:cNvPr>
          <p:cNvSpPr/>
          <p:nvPr/>
        </p:nvSpPr>
        <p:spPr>
          <a:xfrm>
            <a:off x="7542450" y="2026201"/>
            <a:ext cx="297191" cy="115004"/>
          </a:xfrm>
          <a:prstGeom prst="ellipse">
            <a:avLst/>
          </a:prstGeom>
          <a:solidFill>
            <a:srgbClr val="A5AE5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EB8F9BD-FB26-3DD0-B6D3-503CA39ED09D}"/>
              </a:ext>
            </a:extLst>
          </p:cNvPr>
          <p:cNvSpPr/>
          <p:nvPr/>
        </p:nvSpPr>
        <p:spPr>
          <a:xfrm>
            <a:off x="10089004" y="2368696"/>
            <a:ext cx="297191" cy="129443"/>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4949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66" name="Straight Connector 65">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68" name="Rectangle 67">
            <a:extLst>
              <a:ext uri="{FF2B5EF4-FFF2-40B4-BE49-F238E27FC236}">
                <a16:creationId xmlns:a16="http://schemas.microsoft.com/office/drawing/2014/main" id="{B4D0E555-16F6-44D0-BF56-AF5FF5BDE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B2618E6D-EFF8-B6EF-7A13-0A70A6BB35B1}"/>
              </a:ext>
            </a:extLst>
          </p:cNvPr>
          <p:cNvPicPr>
            <a:picLocks noGrp="1" noChangeAspect="1"/>
          </p:cNvPicPr>
          <p:nvPr>
            <p:ph idx="1"/>
          </p:nvPr>
        </p:nvPicPr>
        <p:blipFill>
          <a:blip r:embed="rId3"/>
          <a:stretch>
            <a:fillRect/>
          </a:stretch>
        </p:blipFill>
        <p:spPr>
          <a:xfrm>
            <a:off x="633999" y="1428631"/>
            <a:ext cx="6275667" cy="4000737"/>
          </a:xfrm>
          <a:prstGeom prst="rect">
            <a:avLst/>
          </a:prstGeom>
        </p:spPr>
      </p:pic>
      <p:sp>
        <p:nvSpPr>
          <p:cNvPr id="70" name="Rectangle 69">
            <a:extLst>
              <a:ext uri="{FF2B5EF4-FFF2-40B4-BE49-F238E27FC236}">
                <a16:creationId xmlns:a16="http://schemas.microsoft.com/office/drawing/2014/main" id="{8117041D-1A7B-4ECA-AB68-3CFDB6726B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556906" y="0"/>
            <a:ext cx="4641314"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a:xfrm>
            <a:off x="8096885" y="640080"/>
            <a:ext cx="3659246" cy="5760720"/>
          </a:xfrm>
        </p:spPr>
        <p:txBody>
          <a:bodyPr vert="horz" lIns="91440" tIns="45720" rIns="91440" bIns="45720" rtlCol="0" anchor="b">
            <a:normAutofit/>
          </a:bodyPr>
          <a:lstStyle/>
          <a:p>
            <a:r>
              <a:rPr lang="en-US" sz="1800" dirty="0">
                <a:solidFill>
                  <a:srgbClr val="FFFFFF"/>
                </a:solidFill>
              </a:rPr>
              <a:t>Analysis based on different types of people applied for the loans, based on which we can define which category we can offer loan or reject </a:t>
            </a:r>
            <a:br>
              <a:rPr lang="en-US" sz="1800" dirty="0">
                <a:solidFill>
                  <a:srgbClr val="FFFFFF"/>
                </a:solidFill>
              </a:rPr>
            </a:br>
            <a:r>
              <a:rPr lang="en-US" sz="1800" dirty="0">
                <a:solidFill>
                  <a:srgbClr val="FFFFFF"/>
                </a:solidFill>
              </a:rPr>
              <a:t>Tables identified :</a:t>
            </a:r>
            <a:br>
              <a:rPr lang="en-US" sz="1600" dirty="0">
                <a:solidFill>
                  <a:srgbClr val="FFFFFF"/>
                </a:solidFill>
              </a:rPr>
            </a:br>
            <a:r>
              <a:rPr lang="en-US" sz="1600" dirty="0">
                <a:solidFill>
                  <a:srgbClr val="FFFFFF"/>
                </a:solidFill>
              </a:rPr>
              <a:t>1. AMT_TOTAL_INCOME_RANGE</a:t>
            </a:r>
            <a:br>
              <a:rPr lang="en-US" sz="1600" dirty="0">
                <a:solidFill>
                  <a:srgbClr val="FFFFFF"/>
                </a:solidFill>
              </a:rPr>
            </a:br>
            <a:r>
              <a:rPr lang="en-US" sz="1600" dirty="0">
                <a:solidFill>
                  <a:srgbClr val="FFFFFF"/>
                </a:solidFill>
              </a:rPr>
              <a:t>2.Gender </a:t>
            </a:r>
            <a:br>
              <a:rPr lang="en-US" sz="1600" dirty="0">
                <a:solidFill>
                  <a:srgbClr val="FFFFFF"/>
                </a:solidFill>
              </a:rPr>
            </a:br>
            <a:r>
              <a:rPr lang="en-US" sz="1600" dirty="0">
                <a:solidFill>
                  <a:srgbClr val="FFFFFF"/>
                </a:solidFill>
              </a:rPr>
              <a:t>3. Income type</a:t>
            </a:r>
            <a:br>
              <a:rPr lang="en-US" sz="1600" dirty="0">
                <a:solidFill>
                  <a:srgbClr val="FFFFFF"/>
                </a:solidFill>
              </a:rPr>
            </a:br>
            <a:r>
              <a:rPr lang="en-US" sz="1600" dirty="0">
                <a:solidFill>
                  <a:srgbClr val="FFFFFF"/>
                </a:solidFill>
              </a:rPr>
              <a:t>4. Loan contract type</a:t>
            </a:r>
            <a:br>
              <a:rPr lang="en-US" sz="1600" dirty="0">
                <a:solidFill>
                  <a:srgbClr val="FFFFFF"/>
                </a:solidFill>
              </a:rPr>
            </a:br>
            <a:r>
              <a:rPr lang="en-US" sz="1600" dirty="0">
                <a:solidFill>
                  <a:srgbClr val="FFFFFF"/>
                </a:solidFill>
              </a:rPr>
              <a:t>5. Owns a real estate</a:t>
            </a:r>
            <a:br>
              <a:rPr lang="en-US" sz="1600" dirty="0">
                <a:solidFill>
                  <a:srgbClr val="FFFFFF"/>
                </a:solidFill>
              </a:rPr>
            </a:br>
            <a:r>
              <a:rPr lang="en-US" sz="1600" dirty="0">
                <a:solidFill>
                  <a:srgbClr val="FFFFFF"/>
                </a:solidFill>
              </a:rPr>
              <a:t>6. Housing type</a:t>
            </a:r>
            <a:br>
              <a:rPr lang="en-US" sz="1600" dirty="0">
                <a:solidFill>
                  <a:srgbClr val="FFFFFF"/>
                </a:solidFill>
              </a:rPr>
            </a:br>
            <a:r>
              <a:rPr lang="en-US" sz="1600" dirty="0">
                <a:solidFill>
                  <a:srgbClr val="FFFFFF"/>
                </a:solidFill>
              </a:rPr>
              <a:t>7. Family status</a:t>
            </a:r>
            <a:br>
              <a:rPr lang="en-US" sz="1600" dirty="0">
                <a:solidFill>
                  <a:srgbClr val="FFFFFF"/>
                </a:solidFill>
              </a:rPr>
            </a:br>
            <a:r>
              <a:rPr lang="en-US" sz="1600" dirty="0">
                <a:solidFill>
                  <a:srgbClr val="FFFFFF"/>
                </a:solidFill>
              </a:rPr>
              <a:t>8. Education type</a:t>
            </a:r>
            <a:br>
              <a:rPr lang="en-US" sz="1600" dirty="0">
                <a:solidFill>
                  <a:srgbClr val="FFFFFF"/>
                </a:solidFill>
              </a:rPr>
            </a:br>
            <a:r>
              <a:rPr lang="en-US" sz="1600" dirty="0">
                <a:solidFill>
                  <a:srgbClr val="FFFFFF"/>
                </a:solidFill>
              </a:rPr>
              <a:t>9. Credit range</a:t>
            </a:r>
            <a:br>
              <a:rPr lang="en-US" sz="1600" dirty="0">
                <a:solidFill>
                  <a:srgbClr val="FFFFFF"/>
                </a:solidFill>
              </a:rPr>
            </a:br>
            <a:r>
              <a:rPr lang="en-US" sz="1600" dirty="0">
                <a:solidFill>
                  <a:srgbClr val="FFFFFF"/>
                </a:solidFill>
              </a:rPr>
              <a:t>10. Region type</a:t>
            </a:r>
            <a:br>
              <a:rPr lang="en-US" sz="1600" dirty="0">
                <a:solidFill>
                  <a:srgbClr val="FFFFFF"/>
                </a:solidFill>
              </a:rPr>
            </a:br>
            <a:r>
              <a:rPr lang="en-US" sz="1600" dirty="0">
                <a:solidFill>
                  <a:srgbClr val="FFFFFF"/>
                </a:solidFill>
              </a:rPr>
              <a:t>11. Occupation type</a:t>
            </a:r>
            <a:br>
              <a:rPr lang="en-US" sz="1600" dirty="0">
                <a:solidFill>
                  <a:srgbClr val="FFFFFF"/>
                </a:solidFill>
              </a:rPr>
            </a:br>
            <a:r>
              <a:rPr lang="en-US" sz="1600" dirty="0">
                <a:solidFill>
                  <a:srgbClr val="FFFFFF"/>
                </a:solidFill>
              </a:rPr>
              <a:t>12. No of children</a:t>
            </a:r>
          </a:p>
        </p:txBody>
      </p:sp>
      <p:cxnSp>
        <p:nvCxnSpPr>
          <p:cNvPr id="72" name="Straight Connector 71">
            <a:extLst>
              <a:ext uri="{FF2B5EF4-FFF2-40B4-BE49-F238E27FC236}">
                <a16:creationId xmlns:a16="http://schemas.microsoft.com/office/drawing/2014/main" id="{ABCD2462-4C1E-401A-AC2D-F799A138B2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85922" y="3687093"/>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4195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4" name="Straight Connector 13">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CCAD5B-0850-F1C9-45D6-9E91A3245741}"/>
              </a:ext>
            </a:extLst>
          </p:cNvPr>
          <p:cNvSpPr>
            <a:spLocks noGrp="1"/>
          </p:cNvSpPr>
          <p:nvPr>
            <p:ph type="title"/>
          </p:nvPr>
        </p:nvSpPr>
        <p:spPr>
          <a:xfrm>
            <a:off x="6411685" y="634946"/>
            <a:ext cx="5127171" cy="1450757"/>
          </a:xfrm>
        </p:spPr>
        <p:txBody>
          <a:bodyPr vert="horz" lIns="91440" tIns="45720" rIns="91440" bIns="45720" rtlCol="0" anchor="b">
            <a:normAutofit/>
          </a:bodyPr>
          <a:lstStyle/>
          <a:p>
            <a:r>
              <a:rPr lang="en-US" dirty="0" err="1"/>
              <a:t>NumericalBivariate</a:t>
            </a:r>
            <a:r>
              <a:rPr lang="en-US" dirty="0"/>
              <a:t> Analysis</a:t>
            </a:r>
          </a:p>
        </p:txBody>
      </p:sp>
      <p:pic>
        <p:nvPicPr>
          <p:cNvPr id="5" name="Content Placeholder 4">
            <a:extLst>
              <a:ext uri="{FF2B5EF4-FFF2-40B4-BE49-F238E27FC236}">
                <a16:creationId xmlns:a16="http://schemas.microsoft.com/office/drawing/2014/main" id="{E014B62A-0127-87A9-2C0C-F045A5410342}"/>
              </a:ext>
            </a:extLst>
          </p:cNvPr>
          <p:cNvPicPr>
            <a:picLocks noChangeAspect="1"/>
          </p:cNvPicPr>
          <p:nvPr/>
        </p:nvPicPr>
        <p:blipFill>
          <a:blip r:embed="rId2"/>
          <a:stretch>
            <a:fillRect/>
          </a:stretch>
        </p:blipFill>
        <p:spPr>
          <a:xfrm>
            <a:off x="643192" y="896738"/>
            <a:ext cx="5115347" cy="4744483"/>
          </a:xfrm>
          <a:prstGeom prst="rect">
            <a:avLst/>
          </a:prstGeom>
        </p:spPr>
      </p:pic>
      <p:cxnSp>
        <p:nvCxnSpPr>
          <p:cNvPr id="18" name="Straight Connector 17">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9D2833A-7D40-D199-BC67-4609131C9233}"/>
              </a:ext>
            </a:extLst>
          </p:cNvPr>
          <p:cNvSpPr>
            <a:spLocks noGrp="1"/>
          </p:cNvSpPr>
          <p:nvPr>
            <p:ph idx="1"/>
          </p:nvPr>
        </p:nvSpPr>
        <p:spPr>
          <a:xfrm>
            <a:off x="6411684" y="2407436"/>
            <a:ext cx="5127172" cy="3461658"/>
          </a:xfrm>
        </p:spPr>
        <p:txBody>
          <a:bodyPr vert="horz" lIns="0" tIns="45720" rIns="0" bIns="45720" rtlCol="0">
            <a:normAutofit/>
          </a:bodyPr>
          <a:lstStyle/>
          <a:p>
            <a:pPr>
              <a:buFont typeface="Calibri" panose="020F0502020204030204" pitchFamily="34" charset="0"/>
            </a:pPr>
            <a:r>
              <a:rPr lang="en-US" dirty="0"/>
              <a:t>It clearly shows that the Defaulters were raising after the Credit range crossed 30 lakhs </a:t>
            </a:r>
          </a:p>
        </p:txBody>
      </p:sp>
      <p:sp>
        <p:nvSpPr>
          <p:cNvPr id="20" name="Rectangle 19">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397728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3" name="Straight Connector 2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6C32-DFB4-7288-9692-5AC4B5612944}"/>
              </a:ext>
            </a:extLst>
          </p:cNvPr>
          <p:cNvSpPr>
            <a:spLocks noGrp="1"/>
          </p:cNvSpPr>
          <p:nvPr>
            <p:ph type="title"/>
          </p:nvPr>
        </p:nvSpPr>
        <p:spPr>
          <a:xfrm>
            <a:off x="6411685" y="634946"/>
            <a:ext cx="5127171" cy="1450757"/>
          </a:xfrm>
        </p:spPr>
        <p:txBody>
          <a:bodyPr vert="horz" lIns="91440" tIns="45720" rIns="91440" bIns="45720" rtlCol="0" anchor="b">
            <a:normAutofit/>
          </a:bodyPr>
          <a:lstStyle/>
          <a:p>
            <a:r>
              <a:rPr lang="en-US"/>
              <a:t>Categorical Bivariate analysis</a:t>
            </a:r>
            <a:endParaRPr lang="en-US" dirty="0"/>
          </a:p>
        </p:txBody>
      </p:sp>
      <p:pic>
        <p:nvPicPr>
          <p:cNvPr id="5" name="Content Placeholder 4">
            <a:extLst>
              <a:ext uri="{FF2B5EF4-FFF2-40B4-BE49-F238E27FC236}">
                <a16:creationId xmlns:a16="http://schemas.microsoft.com/office/drawing/2014/main" id="{8D5C0622-B219-16E4-42F6-191A38691EDF}"/>
              </a:ext>
            </a:extLst>
          </p:cNvPr>
          <p:cNvPicPr>
            <a:picLocks noChangeAspect="1"/>
          </p:cNvPicPr>
          <p:nvPr/>
        </p:nvPicPr>
        <p:blipFill>
          <a:blip r:embed="rId2"/>
          <a:stretch>
            <a:fillRect/>
          </a:stretch>
        </p:blipFill>
        <p:spPr>
          <a:xfrm>
            <a:off x="0" y="180869"/>
            <a:ext cx="6033320" cy="6109395"/>
          </a:xfrm>
          <a:prstGeom prst="rect">
            <a:avLst/>
          </a:prstGeom>
        </p:spPr>
      </p:pic>
      <p:cxnSp>
        <p:nvCxnSpPr>
          <p:cNvPr id="25" name="Straight Connector 24">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6" name="Content Placeholder 8">
            <a:extLst>
              <a:ext uri="{FF2B5EF4-FFF2-40B4-BE49-F238E27FC236}">
                <a16:creationId xmlns:a16="http://schemas.microsoft.com/office/drawing/2014/main" id="{CD9DD45C-7914-9CD5-1237-78ABBBAA7843}"/>
              </a:ext>
            </a:extLst>
          </p:cNvPr>
          <p:cNvSpPr>
            <a:spLocks noGrp="1"/>
          </p:cNvSpPr>
          <p:nvPr>
            <p:ph idx="1"/>
          </p:nvPr>
        </p:nvSpPr>
        <p:spPr>
          <a:xfrm>
            <a:off x="6411684" y="2407436"/>
            <a:ext cx="5127172" cy="3461658"/>
          </a:xfrm>
        </p:spPr>
        <p:txBody>
          <a:bodyPr vert="horz" lIns="0" tIns="45720" rIns="0" bIns="45720" rtlCol="0">
            <a:normAutofit fontScale="70000" lnSpcReduction="20000"/>
          </a:bodyPr>
          <a:lstStyle/>
          <a:p>
            <a:pPr marL="0" indent="0">
              <a:buNone/>
            </a:pPr>
            <a:r>
              <a:rPr lang="en-US" dirty="0"/>
              <a:t>Observations:</a:t>
            </a:r>
          </a:p>
          <a:p>
            <a:pPr>
              <a:buFont typeface="Calibri" panose="020F0502020204030204" pitchFamily="34" charset="0"/>
            </a:pPr>
            <a:r>
              <a:rPr lang="en-US" dirty="0"/>
              <a:t>When Annuity Amount &gt; 15K and Good Price Amount &gt; 20 Lakhs, there is a lesser chance of defaulters</a:t>
            </a:r>
          </a:p>
          <a:p>
            <a:pPr>
              <a:buFont typeface="Calibri" panose="020F0502020204030204" pitchFamily="34" charset="0"/>
            </a:pPr>
            <a:r>
              <a:rPr lang="en-US" dirty="0"/>
              <a:t>Loan Amount(AMT_CREDIT) and Goods price(AMT_GOODS_PRICE) are highly correlated as based on the scatterplot where most of the data are consolidated in form of a line</a:t>
            </a:r>
          </a:p>
          <a:p>
            <a:pPr>
              <a:buFont typeface="Calibri" panose="020F0502020204030204" pitchFamily="34" charset="0"/>
            </a:pPr>
            <a:r>
              <a:rPr lang="en-US"/>
              <a:t>There </a:t>
            </a:r>
            <a:r>
              <a:rPr lang="en-US" dirty="0"/>
              <a:t>are very less defaulters for AMT_CREDIT &gt;20 Lakhs</a:t>
            </a:r>
          </a:p>
        </p:txBody>
      </p:sp>
      <p:sp>
        <p:nvSpPr>
          <p:cNvPr id="27" name="Rectangle 26">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556375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8" descr="Business team brainstorming">
            <a:extLst>
              <a:ext uri="{FF2B5EF4-FFF2-40B4-BE49-F238E27FC236}">
                <a16:creationId xmlns:a16="http://schemas.microsoft.com/office/drawing/2014/main" id="{424B3BE0-07C0-D05C-0B61-4BE33E9E08F6}"/>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t="27277" b="27277"/>
          <a:stretch/>
        </p:blipFill>
        <p:spPr/>
      </p:pic>
      <p:sp>
        <p:nvSpPr>
          <p:cNvPr id="3" name="Title 2">
            <a:extLst>
              <a:ext uri="{FF2B5EF4-FFF2-40B4-BE49-F238E27FC236}">
                <a16:creationId xmlns:a16="http://schemas.microsoft.com/office/drawing/2014/main" id="{FB207F5D-5F40-264B-0403-3682CB3DC65D}"/>
              </a:ext>
            </a:extLst>
          </p:cNvPr>
          <p:cNvSpPr>
            <a:spLocks noGrp="1"/>
          </p:cNvSpPr>
          <p:nvPr>
            <p:ph type="ctrTitle"/>
          </p:nvPr>
        </p:nvSpPr>
        <p:spPr/>
        <p:txBody>
          <a:bodyPr tIns="274320" rIns="822960" bIns="914400" anchor="b" anchorCtr="0"/>
          <a:lstStyle/>
          <a:p>
            <a:r>
              <a:rPr lang="en-US" dirty="0"/>
              <a:t>Analysis based on past loans </a:t>
            </a:r>
          </a:p>
        </p:txBody>
      </p:sp>
      <p:sp>
        <p:nvSpPr>
          <p:cNvPr id="4" name="Subtitle 3">
            <a:extLst>
              <a:ext uri="{FF2B5EF4-FFF2-40B4-BE49-F238E27FC236}">
                <a16:creationId xmlns:a16="http://schemas.microsoft.com/office/drawing/2014/main" id="{44B5DA33-D8F1-18AD-FDB2-F6C8B3E0ACA1}"/>
              </a:ext>
            </a:extLst>
          </p:cNvPr>
          <p:cNvSpPr>
            <a:spLocks noGrp="1"/>
          </p:cNvSpPr>
          <p:nvPr>
            <p:ph type="subTitle" idx="1"/>
          </p:nvPr>
        </p:nvSpPr>
        <p:spPr/>
        <p:txBody>
          <a:bodyPr>
            <a:normAutofit/>
          </a:bodyPr>
          <a:lstStyle/>
          <a:p>
            <a:r>
              <a:rPr lang="en-US" sz="2400" dirty="0"/>
              <a:t>previous_application.csv</a:t>
            </a:r>
            <a:endParaRPr lang="en-US" dirty="0"/>
          </a:p>
        </p:txBody>
      </p:sp>
    </p:spTree>
    <p:extLst>
      <p:ext uri="{BB962C8B-B14F-4D97-AF65-F5344CB8AC3E}">
        <p14:creationId xmlns:p14="http://schemas.microsoft.com/office/powerpoint/2010/main" val="3042288838"/>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E6FD3E-3033-4D44-9759-980DCC3E7F47}">
  <ds:schemaRefs>
    <ds:schemaRef ds:uri="http://purl.org/dc/terms/"/>
    <ds:schemaRef ds:uri="http://schemas.microsoft.com/office/2006/documentManagement/types"/>
    <ds:schemaRef ds:uri="http://schemas.microsoft.com/sharepoint/v3"/>
    <ds:schemaRef ds:uri="http://purl.org/dc/dcmitype/"/>
    <ds:schemaRef ds:uri="71af3243-3dd4-4a8d-8c0d-dd76da1f02a5"/>
    <ds:schemaRef ds:uri="http://schemas.microsoft.com/office/infopath/2007/PartnerControls"/>
    <ds:schemaRef ds:uri="http://purl.org/dc/elements/1.1/"/>
    <ds:schemaRef ds:uri="http://schemas.openxmlformats.org/package/2006/metadata/core-properties"/>
    <ds:schemaRef ds:uri="http://www.w3.org/XML/1998/namespace"/>
    <ds:schemaRef ds:uri="230e9df3-be65-4c73-a93b-d1236ebd677e"/>
    <ds:schemaRef ds:uri="16c05727-aa75-4e4a-9b5f-8a80a1165891"/>
    <ds:schemaRef ds:uri="http://schemas.microsoft.com/office/2006/metadata/properties"/>
  </ds:schemaRefs>
</ds:datastoreItem>
</file>

<file path=customXml/itemProps2.xml><?xml version="1.0" encoding="utf-8"?>
<ds:datastoreItem xmlns:ds="http://schemas.openxmlformats.org/officeDocument/2006/customXml" ds:itemID="{AA887178-918B-41B5-90B5-AF84E76A4227}">
  <ds:schemaRefs>
    <ds:schemaRef ds:uri="http://schemas.microsoft.com/sharepoint/v3/contenttype/forms"/>
  </ds:schemaRefs>
</ds:datastoreItem>
</file>

<file path=customXml/itemProps3.xml><?xml version="1.0" encoding="utf-8"?>
<ds:datastoreItem xmlns:ds="http://schemas.openxmlformats.org/officeDocument/2006/customXml" ds:itemID="{6FDF0338-C524-4CF6-9268-3569B65741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{DFE4E21D-8238-4602-B8E2-37CB7BEBE1F7}tf22581678_win32</Template>
  <TotalTime>142</TotalTime>
  <Words>1083</Words>
  <Application>Microsoft Office PowerPoint</Application>
  <PresentationFormat>Widescreen</PresentationFormat>
  <Paragraphs>73</Paragraphs>
  <Slides>16</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Aptos</vt:lpstr>
      <vt:lpstr>Arial</vt:lpstr>
      <vt:lpstr>Calibri</vt:lpstr>
      <vt:lpstr>Calibri Light</vt:lpstr>
      <vt:lpstr>RetrospectVTI</vt:lpstr>
      <vt:lpstr>Bank Loan- Risk Analysis</vt:lpstr>
      <vt:lpstr>Business problem</vt:lpstr>
      <vt:lpstr>Approach overview</vt:lpstr>
      <vt:lpstr>Segmented Analysis and observations</vt:lpstr>
      <vt:lpstr>Segmented analysis</vt:lpstr>
      <vt:lpstr>Analysis based on different types of people applied for the loans, based on which we can define which category we can offer loan or reject  Tables identified : 1. AMT_TOTAL_INCOME_RANGE 2.Gender  3. Income type 4. Loan contract type 5. Owns a real estate 6. Housing type 7. Family status 8. Education type 9. Credit range 10. Region type 11. Occupation type 12. No of children</vt:lpstr>
      <vt:lpstr>NumericalBivariate Analysis</vt:lpstr>
      <vt:lpstr>Categorical Bivariate analysis</vt:lpstr>
      <vt:lpstr>Analysis based on past loans </vt:lpstr>
      <vt:lpstr>In the given data set the type of loan approved(majority) were not categorized and we can’t impute the values with any of the means, however the known category of refusal is from Repairs </vt:lpstr>
      <vt:lpstr>In the given data set the type of Re-payers and Defaulters category is unknown </vt:lpstr>
      <vt:lpstr>How people are interested to apply loan based on history</vt:lpstr>
      <vt:lpstr>Correlations Analysis</vt:lpstr>
      <vt:lpstr>Overcoming Risks</vt:lpstr>
      <vt:lpstr>Analysis made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ranjith cheela</dc:creator>
  <cp:lastModifiedBy>ranjith cheela</cp:lastModifiedBy>
  <cp:revision>2</cp:revision>
  <dcterms:created xsi:type="dcterms:W3CDTF">2024-06-20T10:28:50Z</dcterms:created>
  <dcterms:modified xsi:type="dcterms:W3CDTF">2024-06-21T12:17:00Z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